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72" r:id="rId2"/>
    <p:sldId id="281" r:id="rId3"/>
    <p:sldId id="290" r:id="rId4"/>
    <p:sldId id="291" r:id="rId5"/>
    <p:sldId id="292" r:id="rId6"/>
    <p:sldId id="276" r:id="rId7"/>
    <p:sldId id="277" r:id="rId8"/>
    <p:sldId id="279" r:id="rId9"/>
    <p:sldId id="289" r:id="rId10"/>
    <p:sldId id="278" r:id="rId11"/>
    <p:sldId id="285" r:id="rId12"/>
    <p:sldId id="286" r:id="rId13"/>
    <p:sldId id="280" r:id="rId14"/>
    <p:sldId id="293" r:id="rId15"/>
    <p:sldId id="258" r:id="rId16"/>
    <p:sldId id="256" r:id="rId17"/>
    <p:sldId id="257" r:id="rId18"/>
    <p:sldId id="28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88EB59-B22B-4F8D-B8D9-13A855D3094A}" v="3" dt="2026-02-05T19:46:31.6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18"/>
    <p:restoredTop sz="94645"/>
  </p:normalViewPr>
  <p:slideViewPr>
    <p:cSldViewPr snapToGrid="0">
      <p:cViewPr varScale="1">
        <p:scale>
          <a:sx n="105" d="100"/>
          <a:sy n="105" d="100"/>
        </p:scale>
        <p:origin x="30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udhary, Ashish" userId="68f70f35-9889-4e4a-8048-9bfb9608d40d" providerId="ADAL" clId="{5DDFC6F3-8463-4E30-A845-B49FC68E5C4B}"/>
    <pc:docChg chg="modSld">
      <pc:chgData name="Chaudhary, Ashish" userId="68f70f35-9889-4e4a-8048-9bfb9608d40d" providerId="ADAL" clId="{5DDFC6F3-8463-4E30-A845-B49FC68E5C4B}" dt="2026-02-05T19:46:44.224" v="68" actId="20577"/>
      <pc:docMkLst>
        <pc:docMk/>
      </pc:docMkLst>
      <pc:sldChg chg="addSp modSp mod">
        <pc:chgData name="Chaudhary, Ashish" userId="68f70f35-9889-4e4a-8048-9bfb9608d40d" providerId="ADAL" clId="{5DDFC6F3-8463-4E30-A845-B49FC68E5C4B}" dt="2026-02-05T19:46:44.224" v="68" actId="20577"/>
        <pc:sldMkLst>
          <pc:docMk/>
          <pc:sldMk cId="2700957069" sldId="290"/>
        </pc:sldMkLst>
        <pc:spChg chg="add mod">
          <ac:chgData name="Chaudhary, Ashish" userId="68f70f35-9889-4e4a-8048-9bfb9608d40d" providerId="ADAL" clId="{5DDFC6F3-8463-4E30-A845-B49FC68E5C4B}" dt="2026-02-05T19:46:10.633" v="24" actId="14100"/>
          <ac:spMkLst>
            <pc:docMk/>
            <pc:sldMk cId="2700957069" sldId="290"/>
            <ac:spMk id="17" creationId="{8AAC8235-CAC8-52DA-4E4C-F307D59211FA}"/>
          </ac:spMkLst>
        </pc:spChg>
        <pc:spChg chg="add mod">
          <ac:chgData name="Chaudhary, Ashish" userId="68f70f35-9889-4e4a-8048-9bfb9608d40d" providerId="ADAL" clId="{5DDFC6F3-8463-4E30-A845-B49FC68E5C4B}" dt="2026-02-05T19:46:28.951" v="45" actId="1076"/>
          <ac:spMkLst>
            <pc:docMk/>
            <pc:sldMk cId="2700957069" sldId="290"/>
            <ac:spMk id="18" creationId="{540274AF-D581-0D30-1319-823BECE1713C}"/>
          </ac:spMkLst>
        </pc:spChg>
        <pc:spChg chg="add mod">
          <ac:chgData name="Chaudhary, Ashish" userId="68f70f35-9889-4e4a-8048-9bfb9608d40d" providerId="ADAL" clId="{5DDFC6F3-8463-4E30-A845-B49FC68E5C4B}" dt="2026-02-05T19:46:44.224" v="68" actId="20577"/>
          <ac:spMkLst>
            <pc:docMk/>
            <pc:sldMk cId="2700957069" sldId="290"/>
            <ac:spMk id="19" creationId="{519D706F-0CBC-6386-B79A-694E940037D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10666-0FF1-7F45-9DF2-FD55E2EEC022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BF6F3-8C21-7745-9989-0919C2EB3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68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716D4-2ABA-05E2-6D0F-63E2B843B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F60455-83EF-1F39-AD99-C2D74400F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055868-62B8-11A4-2FDB-AE0AE5A76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8272D-5D64-3C3C-82A2-FD36D9B295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4C28D3-CD96-4E45-B07C-A8446D1DA0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287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“Wheat is one of the most important crops in the world. It feeds billions of people and plays a major role in global food security.</a:t>
            </a:r>
          </a:p>
          <a:p>
            <a:endParaRPr lang="en-US" dirty="0"/>
          </a:p>
          <a:p>
            <a:r>
              <a:rPr lang="en-US" dirty="0"/>
              <a:t>The horizontal bar graph shows the top wheat-producing countries in 2024–25: which </a:t>
            </a:r>
          </a:p>
          <a:p>
            <a:endParaRPr lang="en-US" dirty="0"/>
          </a:p>
          <a:p>
            <a:r>
              <a:rPr lang="en-US" dirty="0"/>
              <a:t>China leads with about </a:t>
            </a:r>
            <a:r>
              <a:rPr lang="en-US" b="1" dirty="0"/>
              <a:t>140 million metric tons</a:t>
            </a:r>
            <a:endParaRPr lang="en-US" dirty="0"/>
          </a:p>
          <a:p>
            <a:r>
              <a:rPr lang="en-US" dirty="0"/>
              <a:t>Followed by India with </a:t>
            </a:r>
            <a:r>
              <a:rPr lang="en-US" b="1" dirty="0"/>
              <a:t>113 million</a:t>
            </a:r>
            <a:endParaRPr lang="en-US" dirty="0"/>
          </a:p>
          <a:p>
            <a:r>
              <a:rPr lang="en-US" dirty="0"/>
              <a:t>Russia </a:t>
            </a:r>
            <a:r>
              <a:rPr lang="en-US" b="1" dirty="0"/>
              <a:t>82 million</a:t>
            </a:r>
            <a:endParaRPr lang="en-US" dirty="0"/>
          </a:p>
          <a:p>
            <a:r>
              <a:rPr lang="en-US" dirty="0"/>
              <a:t>The United States is 4</a:t>
            </a:r>
            <a:r>
              <a:rPr lang="en-US" baseline="30000" dirty="0"/>
              <a:t>th</a:t>
            </a:r>
            <a:r>
              <a:rPr lang="en-US" dirty="0"/>
              <a:t> with </a:t>
            </a:r>
            <a:r>
              <a:rPr lang="en-US" b="1" dirty="0"/>
              <a:t>54 million</a:t>
            </a:r>
            <a:endParaRPr lang="en-US" dirty="0"/>
          </a:p>
          <a:p>
            <a:r>
              <a:rPr lang="en-US" dirty="0"/>
              <a:t>And Canada produces about </a:t>
            </a:r>
            <a:r>
              <a:rPr lang="en-US" b="1" dirty="0"/>
              <a:t>36 million metric tons</a:t>
            </a:r>
          </a:p>
          <a:p>
            <a:endParaRPr lang="en-US" dirty="0"/>
          </a:p>
          <a:p>
            <a:r>
              <a:rPr lang="en-US" dirty="0"/>
              <a:t>The doughnut chart shows each country’s share of global wheat production.</a:t>
            </a:r>
          </a:p>
          <a:p>
            <a:br>
              <a:rPr lang="en-US" dirty="0"/>
            </a:br>
            <a:r>
              <a:rPr lang="en-US" dirty="0"/>
              <a:t>China contributes </a:t>
            </a:r>
            <a:r>
              <a:rPr lang="en-US" b="1" dirty="0"/>
              <a:t>17%</a:t>
            </a:r>
            <a:r>
              <a:rPr lang="en-US" dirty="0"/>
              <a:t>, India </a:t>
            </a:r>
            <a:r>
              <a:rPr lang="en-US" b="1" dirty="0"/>
              <a:t>14%</a:t>
            </a:r>
            <a:r>
              <a:rPr lang="en-US" dirty="0"/>
              <a:t>, Russia </a:t>
            </a:r>
            <a:r>
              <a:rPr lang="en-US" b="1" dirty="0"/>
              <a:t>10%</a:t>
            </a:r>
            <a:r>
              <a:rPr lang="en-US" dirty="0"/>
              <a:t>, the U.S. </a:t>
            </a:r>
            <a:r>
              <a:rPr lang="en-US" b="1" dirty="0"/>
              <a:t>7%</a:t>
            </a:r>
            <a:r>
              <a:rPr lang="en-US" dirty="0"/>
              <a:t>, Canada </a:t>
            </a:r>
            <a:r>
              <a:rPr lang="en-US" b="1" dirty="0"/>
              <a:t>4%</a:t>
            </a:r>
            <a:r>
              <a:rPr lang="en-US" dirty="0"/>
              <a:t>, and all other countries together make up </a:t>
            </a:r>
            <a:r>
              <a:rPr lang="en-US" b="1" dirty="0"/>
              <a:t>48%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shows the important of wheat is around the world, and the United States, despite ranking fourth, plays a very important role in global markets, breeding programs, and wheat exports.</a:t>
            </a:r>
          </a:p>
          <a:p>
            <a:endParaRPr lang="en-US" dirty="0"/>
          </a:p>
          <a:p>
            <a:r>
              <a:rPr lang="en-US" dirty="0"/>
              <a:t>By the way, in 2024, the US exported 40% of its wheat production, which was valued at approximately $6 billion. </a:t>
            </a:r>
          </a:p>
          <a:p>
            <a:endParaRPr lang="en-US" dirty="0"/>
          </a:p>
          <a:p>
            <a:r>
              <a:rPr lang="en-US" dirty="0"/>
              <a:t>All these numbers are given by the USDA.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F6F3-8C21-7745-9989-0919C2EB3F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22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top-left image is winter wheat growing in rows, with snow still visible between the plants. The ability to survive the winter is the most unique characteristic of winter wheat.</a:t>
            </a:r>
          </a:p>
          <a:p>
            <a:endParaRPr lang="en-US" dirty="0"/>
          </a:p>
          <a:p>
            <a:r>
              <a:rPr lang="en-US" dirty="0"/>
              <a:t>As the calendar indicates, winter wheat is planted in the fall, survives through winter, and continues growing in spring.</a:t>
            </a:r>
          </a:p>
          <a:p>
            <a:endParaRPr lang="en-US" dirty="0"/>
          </a:p>
          <a:p>
            <a:r>
              <a:rPr lang="en-US" dirty="0"/>
              <a:t>This gives it a longer growing season and often higher yields of 20 to 50% as compared with spring wheat.</a:t>
            </a:r>
          </a:p>
          <a:p>
            <a:endParaRPr lang="en-US" dirty="0"/>
          </a:p>
          <a:p>
            <a:r>
              <a:rPr lang="en-US" dirty="0"/>
              <a:t>On the other hand, spring wheat has a short growing period from April to September.</a:t>
            </a:r>
          </a:p>
          <a:p>
            <a:endParaRPr lang="en-US" dirty="0"/>
          </a:p>
          <a:p>
            <a:r>
              <a:rPr lang="en-US" dirty="0"/>
              <a:t>Nitrogen is important for winter wheat, but managing nitrogen has challenges. </a:t>
            </a:r>
          </a:p>
          <a:p>
            <a:r>
              <a:rPr lang="en-US" dirty="0"/>
              <a:t>Using too much nitrogen can cause environmental problems like nitrate leaching and greenhouse gas emissions.</a:t>
            </a:r>
          </a:p>
          <a:p>
            <a:r>
              <a:rPr lang="en-US" dirty="0"/>
              <a:t>However, using too little nitrogen reduces yield, causing economic loss</a:t>
            </a:r>
          </a:p>
          <a:p>
            <a:endParaRPr lang="en-US" dirty="0"/>
          </a:p>
          <a:p>
            <a:r>
              <a:rPr lang="en-US" dirty="0"/>
              <a:t>So, there is interaction between genotype, environment, and fertilizer; together, these influence the final traits like yield, grain protein content, test weight, grain nitrogen, and heading date.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F6F3-8C21-7745-9989-0919C2EB3F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22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map of South Dakota, you can see two locations:</a:t>
            </a:r>
          </a:p>
          <a:p>
            <a:endParaRPr lang="en-US" dirty="0"/>
          </a:p>
          <a:p>
            <a:r>
              <a:rPr lang="en-US" dirty="0"/>
              <a:t>The Dakota Lakes Research Station,</a:t>
            </a:r>
          </a:p>
          <a:p>
            <a:r>
              <a:rPr lang="en-US" dirty="0"/>
              <a:t>And the Aurora Research Station.</a:t>
            </a:r>
          </a:p>
          <a:p>
            <a:endParaRPr lang="en-US" dirty="0"/>
          </a:p>
          <a:p>
            <a:r>
              <a:rPr lang="en-US" dirty="0"/>
              <a:t>These are the locations where the field experiments were conducted, representing two different environments</a:t>
            </a:r>
          </a:p>
          <a:p>
            <a:endParaRPr lang="en-US" dirty="0"/>
          </a:p>
          <a:p>
            <a:r>
              <a:rPr lang="en-US" dirty="0"/>
              <a:t>10 Wheat genotypes labelling WW1 to WW10 were tested. A genotype is simply a different wheat variety with its own genetic traits.</a:t>
            </a:r>
          </a:p>
          <a:p>
            <a:endParaRPr lang="en-US" dirty="0"/>
          </a:p>
          <a:p>
            <a:r>
              <a:rPr lang="en-US" dirty="0"/>
              <a:t>These genotypes were developed by the South Dakota State Winter Wheat Breeding Lab.</a:t>
            </a:r>
          </a:p>
          <a:p>
            <a:endParaRPr lang="en-US" dirty="0"/>
          </a:p>
          <a:p>
            <a:r>
              <a:rPr lang="en-US" dirty="0"/>
              <a:t>And, each genotype was tested under four nitrogen levels: 40, 80, 100, and 130 pounds per acre. Among them, 40 pounds was the control.</a:t>
            </a:r>
          </a:p>
          <a:p>
            <a:endParaRPr lang="en-US" dirty="0"/>
          </a:p>
          <a:p>
            <a:r>
              <a:rPr lang="en-US" dirty="0"/>
              <a:t>Each combination was replicated three times at both locations.</a:t>
            </a:r>
          </a:p>
          <a:p>
            <a:endParaRPr lang="en-US" dirty="0"/>
          </a:p>
          <a:p>
            <a:r>
              <a:rPr lang="en-US" dirty="0"/>
              <a:t>So, in total, we had 240 observations, giving us a strong dataset.</a:t>
            </a:r>
          </a:p>
          <a:p>
            <a:endParaRPr lang="en-US" dirty="0"/>
          </a:p>
          <a:p>
            <a:r>
              <a:rPr lang="en-US" dirty="0"/>
              <a:t>Even though the genotypes are in series, in the experiment, they were distributed randomly for a Randomized Complete Block Design with a split-plot design 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F6F3-8C21-7745-9989-0919C2EB3F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2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objective of our study was to identify and recommend specific winter wheat genotypes that perform best under different nitrogen fertility levels and across the two environments</a:t>
            </a:r>
          </a:p>
          <a:p>
            <a:endParaRPr lang="en-US" dirty="0"/>
          </a:p>
          <a:p>
            <a:r>
              <a:rPr lang="en-US" dirty="0"/>
              <a:t>To guide our analysis, we developed the</a:t>
            </a:r>
          </a:p>
          <a:p>
            <a:endParaRPr lang="en-US" dirty="0"/>
          </a:p>
          <a:p>
            <a:r>
              <a:rPr lang="en-US" dirty="0"/>
              <a:t>The null hypothesis as Nitrogen level, genotype, location, or their interactions have no significant effect on the measured traits.</a:t>
            </a:r>
          </a:p>
          <a:p>
            <a:endParaRPr lang="en-US" dirty="0"/>
          </a:p>
          <a:p>
            <a:r>
              <a:rPr lang="en-US" dirty="0"/>
              <a:t>And the alternative hypothesis as, at least one of these factors, or their interactions, significantly affects traits </a:t>
            </a:r>
          </a:p>
          <a:p>
            <a:endParaRPr lang="en-US" dirty="0"/>
          </a:p>
          <a:p>
            <a:r>
              <a:rPr lang="en-US" dirty="0"/>
              <a:t>The raw data sample shows the dependent variables as heading date, grain yield, protein percentage, test weight, and grain nitrogen content, which were recorded during the experiment.</a:t>
            </a:r>
          </a:p>
          <a:p>
            <a:endParaRPr lang="en-US" dirty="0"/>
          </a:p>
          <a:p>
            <a:r>
              <a:rPr lang="en-US" dirty="0"/>
              <a:t>Again, </a:t>
            </a:r>
            <a:r>
              <a:rPr lang="en-US"/>
              <a:t>all this data was </a:t>
            </a:r>
            <a:r>
              <a:rPr lang="en-US" dirty="0"/>
              <a:t>generated by the Winter Wheat Breeding Lab.</a:t>
            </a:r>
          </a:p>
          <a:p>
            <a:br>
              <a:rPr lang="en-US" dirty="0"/>
            </a:br>
            <a:r>
              <a:rPr lang="en-US" dirty="0"/>
              <a:t>Now, my group members will continue the rest of the presentations.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F6F3-8C21-7745-9989-0919C2EB3F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43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F6F3-8C21-7745-9989-0919C2EB3F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64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6BF6F3-8C21-7745-9989-0919C2EB3F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40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EAFF3-AF89-E0F8-B3B0-083A5B490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845724-30DB-E235-CA6F-194456FE0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6B5391-8B15-3389-AF2C-EF0A9EB02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AF7A7-5B7C-36D5-63BB-3E16747E12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67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C34D0C-24F8-7F44-8375-6211DFFEE6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" y="5443883"/>
            <a:ext cx="3560847" cy="110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3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92C7-266E-4842-B655-C1510580F7A9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69DBD-6F99-4699-87CC-ED1FAFEF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92C7-266E-4842-B655-C1510580F7A9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69DBD-6F99-4699-87CC-ED1FAFEF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4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060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92C7-266E-4842-B655-C1510580F7A9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69DBD-6F99-4699-87CC-ED1FAFEF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8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181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1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2/5/2026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92C7-266E-4842-B655-C1510580F7A9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69DBD-6F99-4699-87CC-ED1FAFEF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5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58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66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2/5/2026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35DCAF-210D-71FB-DADE-8D613419F8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6100797"/>
            <a:ext cx="2354179" cy="73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2/5/2026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356A1-1A0C-C845-C658-0F53BE79CC1A}"/>
              </a:ext>
            </a:extLst>
          </p:cNvPr>
          <p:cNvSpPr/>
          <p:nvPr userDrawn="1"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027CBE-5F8E-35FC-C87C-5087767F786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8363"/>
            <a:ext cx="1924802" cy="59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98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9306-thank-you-free-download-pn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DE4CA-70BA-B5F9-8FA7-62F047194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99EFEAF-4D59-66A4-A333-3D984622B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9854" cy="1296393"/>
          </a:xfrm>
          <a:solidFill>
            <a:schemeClr val="accent5">
              <a:lumMod val="5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n-lt"/>
              </a:rPr>
              <a:t>Wheat Genotypic Performance Under Variable Nitrogen Fertilization: A Comparative Study Across Two Locations</a:t>
            </a:r>
            <a:endParaRPr lang="en-US" sz="4000" b="1" cap="none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1E3594-9A2B-0FAD-2384-BED90D0F87B5}"/>
              </a:ext>
            </a:extLst>
          </p:cNvPr>
          <p:cNvSpPr txBox="1">
            <a:spLocks/>
          </p:cNvSpPr>
          <p:nvPr/>
        </p:nvSpPr>
        <p:spPr>
          <a:xfrm>
            <a:off x="507093" y="1513404"/>
            <a:ext cx="11173522" cy="481338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5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72C4">
                  <a:lumMod val="50000"/>
                </a:srgbClr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Arial"/>
                <a:cs typeface="Calibri" panose="020F0502020204030204" pitchFamily="34" charset="0"/>
                <a:sym typeface="Arial"/>
              </a:rPr>
              <a:t>Statistical Methods II (STAT 541)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72C4">
                  <a:lumMod val="50000"/>
                </a:srgbClr>
              </a:buClr>
              <a:buSzPct val="100000"/>
              <a:buFont typeface="Arial" pitchFamily="34" charset="0"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Arial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72C4">
                  <a:lumMod val="50000"/>
                </a:srgbClr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Arial"/>
                <a:cs typeface="Calibri" panose="020F0502020204030204" pitchFamily="34" charset="0"/>
                <a:sym typeface="Arial"/>
              </a:rPr>
              <a:t>Group: AAHS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72C4">
                  <a:lumMod val="50000"/>
                </a:srgbClr>
              </a:buClr>
              <a:buSzPct val="100000"/>
              <a:buFont typeface="Arial" pitchFamily="34" charset="0"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Arial"/>
              <a:cs typeface="Calibri" panose="020F0502020204030204" pitchFamily="34" charset="0"/>
              <a:sym typeface="Arial"/>
            </a:endParaRPr>
          </a:p>
          <a:p>
            <a:pPr marL="0" indent="0" algn="ctr">
              <a:spcBef>
                <a:spcPts val="0"/>
              </a:spcBef>
              <a:buClr>
                <a:srgbClr val="4472C4">
                  <a:lumMod val="50000"/>
                </a:srgbClr>
              </a:buClr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Arial"/>
                <a:cs typeface="Calibri" panose="020F0502020204030204" pitchFamily="34" charset="0"/>
                <a:sym typeface="Arial"/>
              </a:rPr>
              <a:t>Amool Singh Vadithya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Arial"/>
                <a:cs typeface="Calibri" panose="020F0502020204030204" pitchFamily="34" charset="0"/>
                <a:sym typeface="Arial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Arial"/>
                <a:cs typeface="Calibri" panose="020F0502020204030204" pitchFamily="34" charset="0"/>
                <a:sym typeface="Arial"/>
              </a:rPr>
              <a:t>, Ashish Chaudhary</a:t>
            </a:r>
            <a:r>
              <a:rPr lang="en-US" b="1" baseline="30000" dirty="0">
                <a:solidFill>
                  <a:prstClr val="black"/>
                </a:solidFill>
                <a:latin typeface="+mn-lt"/>
                <a:ea typeface="Arial"/>
                <a:cs typeface="Calibri" panose="020F0502020204030204" pitchFamily="34" charset="0"/>
                <a:sym typeface="Arial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Arial"/>
                <a:cs typeface="Calibri" panose="020F0502020204030204" pitchFamily="34" charset="0"/>
                <a:sym typeface="Arial"/>
              </a:rPr>
              <a:t>,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Arial"/>
                <a:cs typeface="Calibri" panose="020F0502020204030204" pitchFamily="34" charset="0"/>
                <a:sym typeface="Arial"/>
              </a:rPr>
              <a:t>Horender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Arial"/>
                <a:cs typeface="Calibri" panose="020F0502020204030204" pitchFamily="34" charset="0"/>
                <a:sym typeface="Arial"/>
              </a:rPr>
              <a:t> Sharma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Arial"/>
                <a:cs typeface="Calibri" panose="020F0502020204030204" pitchFamily="34" charset="0"/>
                <a:sym typeface="Arial"/>
              </a:rPr>
              <a:t>1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Arial"/>
                <a:cs typeface="Calibri" panose="020F0502020204030204" pitchFamily="34" charset="0"/>
                <a:sym typeface="Arial"/>
              </a:rPr>
              <a:t>, Shivam Singh</a:t>
            </a:r>
            <a:r>
              <a:rPr lang="en-US" b="1" baseline="30000" dirty="0">
                <a:solidFill>
                  <a:prstClr val="black"/>
                </a:solidFill>
                <a:latin typeface="+mn-lt"/>
                <a:ea typeface="Arial"/>
                <a:cs typeface="Calibri" panose="020F0502020204030204" pitchFamily="34" charset="0"/>
                <a:sym typeface="Arial"/>
              </a:rPr>
              <a:t>2</a:t>
            </a:r>
            <a:endParaRPr kumimoji="0" lang="en-US" sz="2800" b="1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Arial"/>
              <a:cs typeface="Calibri" panose="020F0502020204030204" pitchFamily="34" charset="0"/>
              <a:sym typeface="Arial"/>
            </a:endParaRPr>
          </a:p>
          <a:p>
            <a:pPr marL="0" indent="0" algn="ctr">
              <a:spcBef>
                <a:spcPts val="0"/>
              </a:spcBef>
              <a:buClr>
                <a:srgbClr val="4472C4">
                  <a:lumMod val="50000"/>
                </a:srgbClr>
              </a:buClr>
              <a:buNone/>
              <a:defRPr/>
            </a:pPr>
            <a:endParaRPr kumimoji="0" lang="en-US" sz="2200" b="1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Arial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472C4">
                  <a:lumMod val="50000"/>
                </a:srgbClr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z="2200" b="1" baseline="30000" dirty="0">
                <a:solidFill>
                  <a:prstClr val="black"/>
                </a:solidFill>
                <a:latin typeface="+mn-lt"/>
                <a:ea typeface="Arial"/>
                <a:cs typeface="Calibri" panose="020F0502020204030204" pitchFamily="34" charset="0"/>
                <a:sym typeface="Arial"/>
              </a:rPr>
              <a:t>1</a:t>
            </a:r>
            <a:r>
              <a:rPr lang="en-US" sz="2200" b="1" dirty="0">
                <a:solidFill>
                  <a:prstClr val="black"/>
                </a:solidFill>
                <a:latin typeface="+mn-lt"/>
                <a:ea typeface="Arial"/>
                <a:cs typeface="Calibri" panose="020F0502020204030204" pitchFamily="34" charset="0"/>
                <a:sym typeface="Arial"/>
              </a:rPr>
              <a:t>Department of Agronomy, Horticulture, and Plant Science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472C4">
                  <a:lumMod val="50000"/>
                </a:srgbClr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z="2200" b="1" baseline="30000" dirty="0">
                <a:solidFill>
                  <a:prstClr val="black"/>
                </a:solidFill>
                <a:latin typeface="+mn-lt"/>
                <a:ea typeface="Arial"/>
                <a:cs typeface="Calibri" panose="020F0502020204030204" pitchFamily="34" charset="0"/>
                <a:sym typeface="Arial"/>
              </a:rPr>
              <a:t>2</a:t>
            </a:r>
            <a:r>
              <a:rPr lang="en-US" sz="2200" b="1" dirty="0">
                <a:solidFill>
                  <a:prstClr val="black"/>
                </a:solidFill>
                <a:latin typeface="+mn-lt"/>
                <a:ea typeface="Arial"/>
                <a:cs typeface="Calibri" panose="020F0502020204030204" pitchFamily="34" charset="0"/>
                <a:sym typeface="Arial"/>
              </a:rPr>
              <a:t>Department of Natural Resource Management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72C4">
                  <a:lumMod val="50000"/>
                </a:srgbClr>
              </a:buClr>
              <a:buSzPct val="100000"/>
              <a:buFont typeface="Arial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Arial"/>
              <a:cs typeface="Calibri" panose="020F0502020204030204" pitchFamily="34" charset="0"/>
              <a:sym typeface="Arial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4472C4">
                  <a:lumMod val="50000"/>
                </a:srgbClr>
              </a:buClr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Instructor: Dr.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Gemechis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Djira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4472C4">
                  <a:lumMod val="50000"/>
                </a:srgbClr>
              </a:buClr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GTA: Mr. Iftekhar Chowdhury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>
                  <a:lumMod val="50000"/>
                </a:srgbClr>
              </a:buClr>
              <a:buSzPct val="100000"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>
                  <a:lumMod val="50000"/>
                </a:srgbClr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South Dakota State University , Brookings, SD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72C4">
                  <a:lumMod val="50000"/>
                </a:srgbClr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  <a:sym typeface="Arial"/>
              </a:rPr>
              <a:t>December 12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  <a:sym typeface="Arial"/>
              </a:rPr>
              <a:t>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  <a:sym typeface="Arial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76516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FCCBA9-5882-E738-3447-037F42C4BF13}"/>
              </a:ext>
            </a:extLst>
          </p:cNvPr>
          <p:cNvSpPr txBox="1"/>
          <p:nvPr/>
        </p:nvSpPr>
        <p:spPr>
          <a:xfrm>
            <a:off x="96641" y="860605"/>
            <a:ext cx="11932679" cy="2568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We employed a Linear Mixed Model (LMM) using the lme4 package in R to evaluate the specific interactive effects of genetics and management practices on grain yield. </a:t>
            </a:r>
          </a:p>
          <a:p>
            <a:pPr marL="0" marR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600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Fixed effect: </a:t>
            </a: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Genotypes, Nitrogen Dose, and Location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: to enable direct mean comparisons and to assess the stability of specific genotypes across the varying nitrogen levels and the two distinct environments.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Random effect: R</a:t>
            </a:r>
            <a:r>
              <a:rPr lang="en-US" sz="16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eplications nested within locations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- this structure effectively partitioned the variance attributed to spatial field heterogeneity from the residual error, thereby increasing the statistical power to detect significant differences among the fixed factors.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DFA0-17BB-06DE-1C06-76CF3F0F727A}"/>
                  </a:ext>
                </a:extLst>
              </p:cNvPr>
              <p:cNvSpPr txBox="1"/>
              <p:nvPr/>
            </p:nvSpPr>
            <p:spPr>
              <a:xfrm>
                <a:off x="96641" y="3596677"/>
                <a:ext cx="6357279" cy="2049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Equation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𝑔𝑑𝑙𝑟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𝑔𝑑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𝑔𝑙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𝑑𝑙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𝑔𝑑𝑙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𝑙𝑟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𝑔𝑑𝑙𝑟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overall mean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main effects</a:t>
                </a:r>
              </a:p>
              <a:p>
                <a:pPr lvl="0"/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Interaction terms: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𝑔𝑑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𝑔𝑙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𝑑𝑙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𝑔𝑑𝑙</m:t>
                        </m:r>
                      </m:sub>
                    </m:sSub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𝑙𝑟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random effect of replication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within location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𝑔𝑑𝑙𝑟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residual error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50DFA0-17BB-06DE-1C06-76CF3F0F7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1" y="3596677"/>
                <a:ext cx="6357279" cy="2049792"/>
              </a:xfrm>
              <a:prstGeom prst="rect">
                <a:avLst/>
              </a:prstGeom>
              <a:blipFill>
                <a:blip r:embed="rId3"/>
                <a:stretch>
                  <a:fillRect l="-797" t="-1235"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CF5FFFA-12F9-0614-A3C3-F9D2A4F84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792" y="4371152"/>
            <a:ext cx="5505528" cy="101803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 w="6350"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27744C-BD5C-B226-BA02-A26708EAEB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29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Methodology Statement</a:t>
            </a:r>
          </a:p>
        </p:txBody>
      </p:sp>
    </p:spTree>
    <p:extLst>
      <p:ext uri="{BB962C8B-B14F-4D97-AF65-F5344CB8AC3E}">
        <p14:creationId xmlns:p14="http://schemas.microsoft.com/office/powerpoint/2010/main" val="267609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B18B4D-6624-3B2F-C110-D336492F2414}"/>
              </a:ext>
            </a:extLst>
          </p:cNvPr>
          <p:cNvSpPr txBox="1"/>
          <p:nvPr/>
        </p:nvSpPr>
        <p:spPr>
          <a:xfrm>
            <a:off x="167759" y="787367"/>
            <a:ext cx="11222636" cy="889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600" b="1" dirty="0">
                <a:cs typeface="Times New Roman" panose="02020603050405020304" pitchFamily="18" charset="0"/>
              </a:rPr>
              <a:t>The assumptions of normality is checked for the residuals by using: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dirty="0">
                <a:cs typeface="Times New Roman" panose="02020603050405020304" pitchFamily="18" charset="0"/>
              </a:rPr>
              <a:t>Residual vs fitted plots, Q-Q plot and Shapiro-Wilk test</a:t>
            </a:r>
            <a:endParaRPr lang="en-US" sz="16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aph showing the amount of water in the water&#10;&#10;AI-generated content may be incorrect.">
            <a:extLst>
              <a:ext uri="{FF2B5EF4-FFF2-40B4-BE49-F238E27FC236}">
                <a16:creationId xmlns:a16="http://schemas.microsoft.com/office/drawing/2014/main" id="{77505556-C089-C086-7D02-99903255E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59" y="1676713"/>
            <a:ext cx="6130977" cy="3333437"/>
          </a:xfrm>
          <a:prstGeom prst="rect">
            <a:avLst/>
          </a:prstGeom>
        </p:spPr>
      </p:pic>
      <p:pic>
        <p:nvPicPr>
          <p:cNvPr id="7" name="Picture 6" descr="A graph of a normal q-q plot&#10;&#10;AI-generated content may be incorrect.">
            <a:extLst>
              <a:ext uri="{FF2B5EF4-FFF2-40B4-BE49-F238E27FC236}">
                <a16:creationId xmlns:a16="http://schemas.microsoft.com/office/drawing/2014/main" id="{03FB5C37-13AA-A902-59E7-1A3A254158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39"/>
          <a:stretch>
            <a:fillRect/>
          </a:stretch>
        </p:blipFill>
        <p:spPr>
          <a:xfrm>
            <a:off x="6298736" y="1524001"/>
            <a:ext cx="5501391" cy="3486149"/>
          </a:xfrm>
          <a:prstGeom prst="rect">
            <a:avLst/>
          </a:prstGeom>
        </p:spPr>
      </p:pic>
      <p:pic>
        <p:nvPicPr>
          <p:cNvPr id="8" name="Picture 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5E91716-44B9-B678-6264-26BE5ECFDB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9"/>
          <a:stretch>
            <a:fillRect/>
          </a:stretch>
        </p:blipFill>
        <p:spPr bwMode="auto">
          <a:xfrm>
            <a:off x="1912129" y="5325449"/>
            <a:ext cx="2642235" cy="647700"/>
          </a:xfrm>
          <a:prstGeom prst="rect">
            <a:avLst/>
          </a:prstGeom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817247-8E6D-0A84-60FC-DB12BE23C579}"/>
              </a:ext>
            </a:extLst>
          </p:cNvPr>
          <p:cNvSpPr txBox="1"/>
          <p:nvPr/>
        </p:nvSpPr>
        <p:spPr>
          <a:xfrm>
            <a:off x="5864026" y="5210836"/>
            <a:ext cx="57640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This confirms that the residuals follow a normal distribution, validating the use of the linear mixed model.</a:t>
            </a:r>
            <a:endParaRPr lang="en-US" sz="1600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088D1BE-F10F-3F84-43BF-3E9DE4E5339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29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Model Fitting and Assumptions</a:t>
            </a:r>
          </a:p>
        </p:txBody>
      </p:sp>
    </p:spTree>
    <p:extLst>
      <p:ext uri="{BB962C8B-B14F-4D97-AF65-F5344CB8AC3E}">
        <p14:creationId xmlns:p14="http://schemas.microsoft.com/office/powerpoint/2010/main" val="317670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F93F63-B7C1-B232-29EE-F320AA8539E9}"/>
              </a:ext>
            </a:extLst>
          </p:cNvPr>
          <p:cNvSpPr txBox="1"/>
          <p:nvPr/>
        </p:nvSpPr>
        <p:spPr>
          <a:xfrm>
            <a:off x="186617" y="17593"/>
            <a:ext cx="6096000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Multicollinearity</a:t>
            </a:r>
            <a:endParaRPr lang="en-US" sz="2400" kern="10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91B9B4-2DF5-91D1-3F32-23481294E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283243"/>
              </p:ext>
            </p:extLst>
          </p:nvPr>
        </p:nvGraphicFramePr>
        <p:xfrm>
          <a:off x="186617" y="677779"/>
          <a:ext cx="6117590" cy="1792896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2000250">
                  <a:extLst>
                    <a:ext uri="{9D8B030D-6E8A-4147-A177-3AD203B41FA5}">
                      <a16:colId xmlns:a16="http://schemas.microsoft.com/office/drawing/2014/main" val="2150171519"/>
                    </a:ext>
                  </a:extLst>
                </a:gridCol>
                <a:gridCol w="1337310">
                  <a:extLst>
                    <a:ext uri="{9D8B030D-6E8A-4147-A177-3AD203B41FA5}">
                      <a16:colId xmlns:a16="http://schemas.microsoft.com/office/drawing/2014/main" val="3706787472"/>
                    </a:ext>
                  </a:extLst>
                </a:gridCol>
                <a:gridCol w="1303020">
                  <a:extLst>
                    <a:ext uri="{9D8B030D-6E8A-4147-A177-3AD203B41FA5}">
                      <a16:colId xmlns:a16="http://schemas.microsoft.com/office/drawing/2014/main" val="1979921212"/>
                    </a:ext>
                  </a:extLst>
                </a:gridCol>
                <a:gridCol w="1477010">
                  <a:extLst>
                    <a:ext uri="{9D8B030D-6E8A-4147-A177-3AD203B41FA5}">
                      <a16:colId xmlns:a16="http://schemas.microsoft.com/office/drawing/2014/main" val="1149534624"/>
                    </a:ext>
                  </a:extLst>
                </a:gridCol>
              </a:tblGrid>
              <a:tr h="2241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Variables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GVIF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DF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GVIF^(1/(2*Df))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7334397"/>
                  </a:ext>
                </a:extLst>
              </a:tr>
              <a:tr h="2241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 dirty="0">
                          <a:effectLst/>
                        </a:rPr>
                        <a:t>Genotypes                 </a:t>
                      </a:r>
                      <a:endParaRPr lang="en-US" sz="1000" kern="100" dirty="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1.342177e+08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9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2.828427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4639743"/>
                  </a:ext>
                </a:extLst>
              </a:tr>
              <a:tr h="2241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N_Dose  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8.000000e+03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 dirty="0">
                          <a:effectLst/>
                        </a:rPr>
                        <a:t>3</a:t>
                      </a:r>
                      <a:endParaRPr lang="en-US" sz="1000" kern="100" dirty="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 dirty="0">
                          <a:effectLst/>
                        </a:rPr>
                        <a:t>4.472136</a:t>
                      </a:r>
                      <a:endParaRPr lang="en-US" sz="1000" kern="100" dirty="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8938704"/>
                  </a:ext>
                </a:extLst>
              </a:tr>
              <a:tr h="2241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 dirty="0">
                          <a:effectLst/>
                        </a:rPr>
                        <a:t>Location  </a:t>
                      </a:r>
                      <a:endParaRPr lang="en-US" sz="1000" kern="100" dirty="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>
                          <a:effectLst/>
                        </a:rPr>
                        <a:t>4.891005e+00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1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>
                          <a:effectLst/>
                        </a:rPr>
                        <a:t>2.211562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3338166"/>
                  </a:ext>
                </a:extLst>
              </a:tr>
              <a:tr h="2241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>
                          <a:effectLst/>
                        </a:rPr>
                        <a:t>Genotypes:N_Dose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>
                          <a:effectLst/>
                        </a:rPr>
                        <a:t>1.143492e+16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27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00" kern="0">
                          <a:effectLst/>
                        </a:rPr>
                        <a:t>1.983237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1334971"/>
                  </a:ext>
                </a:extLst>
              </a:tr>
              <a:tr h="2241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>
                          <a:effectLst/>
                        </a:rPr>
                        <a:t>Genotypes:Location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>
                          <a:effectLst/>
                        </a:rPr>
                        <a:t>1.944764e+08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9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 dirty="0">
                          <a:effectLst/>
                        </a:rPr>
                        <a:t>2.887305</a:t>
                      </a:r>
                      <a:endParaRPr lang="en-US" sz="1000" kern="100" dirty="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7244258"/>
                  </a:ext>
                </a:extLst>
              </a:tr>
              <a:tr h="2241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>
                          <a:effectLst/>
                        </a:rPr>
                        <a:t>N_Dose:Location           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>
                          <a:effectLst/>
                        </a:rPr>
                        <a:t>9.197232e+03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3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>
                          <a:effectLst/>
                        </a:rPr>
                        <a:t>4.577302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3577456"/>
                  </a:ext>
                </a:extLst>
              </a:tr>
              <a:tr h="2241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>
                          <a:effectLst/>
                        </a:rPr>
                        <a:t>Genotypes:N_Dose:Location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>
                          <a:effectLst/>
                        </a:rPr>
                        <a:t>1.261965e+16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>
                          <a:effectLst/>
                        </a:rPr>
                        <a:t>27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00" kern="0" dirty="0">
                          <a:effectLst/>
                        </a:rPr>
                        <a:t>1.986861</a:t>
                      </a:r>
                      <a:endParaRPr lang="en-US" sz="1000" kern="100" dirty="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6870305"/>
                  </a:ext>
                </a:extLst>
              </a:tr>
            </a:tbl>
          </a:graphicData>
        </a:graphic>
      </p:graphicFrame>
      <p:pic>
        <p:nvPicPr>
          <p:cNvPr id="2" name="Picture 1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3823D31A-ADBB-94C9-F5B6-6B8FB226F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"/>
          <a:stretch>
            <a:fillRect/>
          </a:stretch>
        </p:blipFill>
        <p:spPr bwMode="auto">
          <a:xfrm>
            <a:off x="186617" y="3550717"/>
            <a:ext cx="5621655" cy="733425"/>
          </a:xfrm>
          <a:prstGeom prst="rect">
            <a:avLst/>
          </a:prstGeom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63D4BF-51C5-E38E-FB30-76EDC8D9D222}"/>
              </a:ext>
            </a:extLst>
          </p:cNvPr>
          <p:cNvSpPr txBox="1"/>
          <p:nvPr/>
        </p:nvSpPr>
        <p:spPr>
          <a:xfrm>
            <a:off x="6429375" y="816181"/>
            <a:ext cx="5432893" cy="1525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en-US" sz="1600" dirty="0">
                <a:cs typeface="Times New Roman" panose="02020603050405020304" pitchFamily="18" charset="0"/>
              </a:rPr>
              <a:t>he interaction term between </a:t>
            </a:r>
            <a:r>
              <a:rPr lang="en-US" sz="1600" b="1" dirty="0">
                <a:cs typeface="Times New Roman" panose="02020603050405020304" pitchFamily="18" charset="0"/>
              </a:rPr>
              <a:t>Genotypes:N_Dose:Location</a:t>
            </a:r>
            <a:r>
              <a:rPr lang="en-US" sz="1600" dirty="0">
                <a:cs typeface="Times New Roman" panose="02020603050405020304" pitchFamily="18" charset="0"/>
              </a:rPr>
              <a:t> had a high </a:t>
            </a:r>
            <a:r>
              <a:rPr lang="en-US" sz="16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GVIF, which might be problematic. Upon further inspection, we decided to remove this interaction term as well, as it was causing multicollinearity and affecting model stability.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AE54EB-A385-8E63-C40D-DEDC97CF49FA}"/>
                  </a:ext>
                </a:extLst>
              </p:cNvPr>
              <p:cNvSpPr txBox="1"/>
              <p:nvPr/>
            </p:nvSpPr>
            <p:spPr>
              <a:xfrm>
                <a:off x="186618" y="2617641"/>
                <a:ext cx="7610475" cy="93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spcAft>
                    <a:spcPts val="800"/>
                  </a:spcAft>
                  <a:buNone/>
                </a:pPr>
                <a:r>
                  <a:rPr lang="en-US" sz="2400" b="1" kern="100" dirty="0">
                    <a:effectLst/>
                    <a:ea typeface="Aptos" panose="020B0004020202020204" pitchFamily="34" charset="0"/>
                    <a:cs typeface="Times New Roman" panose="02020603050405020304" pitchFamily="18" charset="0"/>
                  </a:rPr>
                  <a:t>Simplified Model equation</a:t>
                </a:r>
                <a:endParaRPr lang="en-US" sz="24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marR="0" algn="just"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𝑔𝑑𝑙𝑟</m:t>
                          </m:r>
                        </m:sub>
                      </m:sSub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𝑔𝑙</m:t>
                          </m:r>
                        </m:sub>
                      </m:sSub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𝑔𝑑</m:t>
                          </m:r>
                        </m:sub>
                      </m:sSub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+(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𝐿</m:t>
                      </m:r>
                      <m:sSub>
                        <m:sSub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𝑑𝑙</m:t>
                          </m:r>
                        </m:sub>
                      </m:sSub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𝑙𝑟</m:t>
                          </m:r>
                        </m:sub>
                      </m:sSub>
                      <m:r>
                        <a:rPr lang="en-US" sz="1600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𝑔𝑑𝑙𝑟</m:t>
                          </m:r>
                        </m:sub>
                      </m:sSub>
                    </m:oMath>
                  </m:oMathPara>
                </a14:m>
                <a:endParaRPr lang="en-US" sz="16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AE54EB-A385-8E63-C40D-DEDC97CF4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18" y="2617641"/>
                <a:ext cx="7610475" cy="933076"/>
              </a:xfrm>
              <a:prstGeom prst="rect">
                <a:avLst/>
              </a:prstGeom>
              <a:blipFill>
                <a:blip r:embed="rId3"/>
                <a:stretch>
                  <a:fillRect l="-1167"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7716904-EB7E-AF98-EABE-E3D748C77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58993"/>
              </p:ext>
            </p:extLst>
          </p:nvPr>
        </p:nvGraphicFramePr>
        <p:xfrm>
          <a:off x="186617" y="4502695"/>
          <a:ext cx="6334125" cy="1434846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869440">
                  <a:extLst>
                    <a:ext uri="{9D8B030D-6E8A-4147-A177-3AD203B41FA5}">
                      <a16:colId xmlns:a16="http://schemas.microsoft.com/office/drawing/2014/main" val="3949282774"/>
                    </a:ext>
                  </a:extLst>
                </a:gridCol>
                <a:gridCol w="1254760">
                  <a:extLst>
                    <a:ext uri="{9D8B030D-6E8A-4147-A177-3AD203B41FA5}">
                      <a16:colId xmlns:a16="http://schemas.microsoft.com/office/drawing/2014/main" val="1573480380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2400007862"/>
                    </a:ext>
                  </a:extLst>
                </a:gridCol>
                <a:gridCol w="1530350">
                  <a:extLst>
                    <a:ext uri="{9D8B030D-6E8A-4147-A177-3AD203B41FA5}">
                      <a16:colId xmlns:a16="http://schemas.microsoft.com/office/drawing/2014/main" val="17054676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Variables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GVIF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DF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GVIF^(1/(2*Df))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9368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 dirty="0">
                          <a:effectLst/>
                        </a:rPr>
                        <a:t>Genotypes                 </a:t>
                      </a:r>
                      <a:endParaRPr lang="en-US" sz="1000" kern="100" dirty="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1.953125e+06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9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 dirty="0">
                          <a:effectLst/>
                        </a:rPr>
                        <a:t>2.236068</a:t>
                      </a:r>
                      <a:endParaRPr lang="en-US" sz="1000" kern="100" dirty="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5626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 dirty="0" err="1">
                          <a:effectLst/>
                        </a:rPr>
                        <a:t>N_Dose</a:t>
                      </a:r>
                      <a:r>
                        <a:rPr lang="en-IN" sz="1000" kern="100" dirty="0">
                          <a:effectLst/>
                        </a:rPr>
                        <a:t>  </a:t>
                      </a:r>
                      <a:endParaRPr lang="en-US" sz="1000" kern="100" dirty="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 dirty="0">
                          <a:effectLst/>
                        </a:rPr>
                        <a:t>2.150607</a:t>
                      </a:r>
                      <a:endParaRPr lang="en-US" sz="1000" kern="100" dirty="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3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 dirty="0">
                          <a:effectLst/>
                        </a:rPr>
                        <a:t>4.472136</a:t>
                      </a:r>
                      <a:endParaRPr lang="en-US" sz="1000" kern="100" dirty="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775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>
                          <a:effectLst/>
                        </a:rPr>
                        <a:t>Location  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>
                          <a:effectLst/>
                        </a:rPr>
                        <a:t>1.331000e+03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1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>
                          <a:effectLst/>
                        </a:rPr>
                        <a:t>2.211562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5444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>
                          <a:effectLst/>
                        </a:rPr>
                        <a:t>Genotypes:N_Dose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>
                          <a:effectLst/>
                        </a:rPr>
                        <a:t>7.329165e+02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27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latinLnBrk="1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IN" sz="1000" kern="0">
                          <a:effectLst/>
                        </a:rPr>
                        <a:t>1.983237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6938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 dirty="0" err="1">
                          <a:effectLst/>
                        </a:rPr>
                        <a:t>Genotypes:Location</a:t>
                      </a:r>
                      <a:endParaRPr lang="en-US" sz="1000" kern="100" dirty="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 dirty="0">
                          <a:effectLst/>
                        </a:rPr>
                        <a:t>8.519680e+07</a:t>
                      </a:r>
                      <a:endParaRPr lang="en-US" sz="1000" kern="100" dirty="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9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>
                          <a:effectLst/>
                        </a:rPr>
                        <a:t>2.887305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6251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>
                          <a:effectLst/>
                        </a:rPr>
                        <a:t>N_Dose:Location           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 dirty="0">
                          <a:effectLst/>
                        </a:rPr>
                        <a:t>9.150607</a:t>
                      </a:r>
                      <a:endParaRPr lang="en-US" sz="1000" kern="100" dirty="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100">
                          <a:effectLst/>
                        </a:rPr>
                        <a:t>3</a:t>
                      </a:r>
                      <a:endParaRPr lang="en-US" sz="1000" kern="10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00" kern="0" dirty="0">
                          <a:effectLst/>
                        </a:rPr>
                        <a:t>4.577302</a:t>
                      </a:r>
                      <a:endParaRPr lang="en-US" sz="1000" kern="100" dirty="0">
                        <a:effectLst/>
                        <a:latin typeface="+mn-lt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408079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76C6729-68E9-2021-338C-D00401431A4B}"/>
              </a:ext>
            </a:extLst>
          </p:cNvPr>
          <p:cNvSpPr txBox="1"/>
          <p:nvPr/>
        </p:nvSpPr>
        <p:spPr>
          <a:xfrm>
            <a:off x="6705010" y="4038047"/>
            <a:ext cx="5191125" cy="1899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effectLst/>
                <a:ea typeface="Aptos" panose="020B0004020202020204" pitchFamily="34" charset="0"/>
              </a:rPr>
              <a:t>After removing </a:t>
            </a:r>
            <a:r>
              <a:rPr lang="en-US" sz="1600" b="1" kern="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Genotypes:N_Dose:Location,</a:t>
            </a:r>
            <a:r>
              <a:rPr lang="en-US" sz="1600" dirty="0">
                <a:effectLst/>
                <a:ea typeface="Aptos" panose="020B0004020202020204" pitchFamily="34" charset="0"/>
              </a:rPr>
              <a:t> the variance inflation factor (VIF) analysis for the final model indicates </a:t>
            </a:r>
            <a:r>
              <a:rPr lang="en-US" sz="1600" b="1" dirty="0">
                <a:effectLst/>
                <a:ea typeface="Aptos" panose="020B0004020202020204" pitchFamily="34" charset="0"/>
              </a:rPr>
              <a:t>low to moderate multicollinearity</a:t>
            </a:r>
            <a:r>
              <a:rPr lang="en-US" sz="1600" dirty="0">
                <a:effectLst/>
                <a:ea typeface="Aptos" panose="020B0004020202020204" pitchFamily="34" charset="0"/>
              </a:rPr>
              <a:t> among predictors</a:t>
            </a:r>
            <a:r>
              <a:rPr lang="en-US" sz="1600" dirty="0">
                <a:ea typeface="Aptos" panose="020B0004020202020204" pitchFamily="34" charset="0"/>
              </a:rPr>
              <a:t>. </a:t>
            </a:r>
            <a:r>
              <a:rPr lang="en-US" sz="1600" dirty="0">
                <a:effectLst/>
                <a:ea typeface="Aptos" panose="020B0004020202020204" pitchFamily="34" charset="0"/>
              </a:rPr>
              <a:t>Most of the terms exhibit </a:t>
            </a:r>
            <a:r>
              <a:rPr lang="en-US" sz="1600" b="1" dirty="0">
                <a:effectLst/>
                <a:ea typeface="Aptos" panose="020B0004020202020204" pitchFamily="34" charset="0"/>
              </a:rPr>
              <a:t>GVIF^(1/(2·Df)) values around 2</a:t>
            </a:r>
            <a:r>
              <a:rPr lang="en-US" sz="1600" dirty="0">
                <a:effectLst/>
                <a:ea typeface="Aptos" panose="020B0004020202020204" pitchFamily="34" charset="0"/>
              </a:rPr>
              <a:t>, suggesting minimal collinearity.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305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number of values&#10;&#10;AI-generated content may be incorrect.">
            <a:extLst>
              <a:ext uri="{FF2B5EF4-FFF2-40B4-BE49-F238E27FC236}">
                <a16:creationId xmlns:a16="http://schemas.microsoft.com/office/drawing/2014/main" id="{6D337A0D-31A5-8676-FAFA-239E6ED20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42" y="656622"/>
            <a:ext cx="4872657" cy="3234975"/>
          </a:xfrm>
          <a:prstGeom prst="rect">
            <a:avLst/>
          </a:prstGeom>
        </p:spPr>
      </p:pic>
      <p:pic>
        <p:nvPicPr>
          <p:cNvPr id="5" name="Picture 4" descr="A graph of a normal q-q plot&#10;&#10;AI-generated content may be incorrect.">
            <a:extLst>
              <a:ext uri="{FF2B5EF4-FFF2-40B4-BE49-F238E27FC236}">
                <a16:creationId xmlns:a16="http://schemas.microsoft.com/office/drawing/2014/main" id="{8596C36D-82D6-CBFA-DB45-ACD258E555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76"/>
          <a:stretch>
            <a:fillRect/>
          </a:stretch>
        </p:blipFill>
        <p:spPr bwMode="auto">
          <a:xfrm>
            <a:off x="6265681" y="268591"/>
            <a:ext cx="4872657" cy="35425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E60FD9-753E-E0EA-79F7-8CBEFABA9F5E}"/>
              </a:ext>
            </a:extLst>
          </p:cNvPr>
          <p:cNvSpPr txBox="1"/>
          <p:nvPr/>
        </p:nvSpPr>
        <p:spPr>
          <a:xfrm>
            <a:off x="1299618" y="-87628"/>
            <a:ext cx="10450014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Residual Vs fitted plot and Q-Q plot for checking model assumptions.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6376EC-AAD7-75CA-2CF9-15311E396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799" y="4615744"/>
            <a:ext cx="4134427" cy="44773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DFA60A2-6FAC-1BF4-81FC-069698D4DF27}"/>
              </a:ext>
            </a:extLst>
          </p:cNvPr>
          <p:cNvGrpSpPr/>
          <p:nvPr/>
        </p:nvGrpSpPr>
        <p:grpSpPr>
          <a:xfrm>
            <a:off x="622959" y="4477491"/>
            <a:ext cx="4610100" cy="1485900"/>
            <a:chOff x="659142" y="4152900"/>
            <a:chExt cx="4610100" cy="1485900"/>
          </a:xfrm>
        </p:grpSpPr>
        <p:pic>
          <p:nvPicPr>
            <p:cNvPr id="15" name="Picture 1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1306238E-51C4-B822-A02C-DB69D0A38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142" y="4152900"/>
              <a:ext cx="4610100" cy="14859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56A84E-A99D-5548-73F2-32ADE82BC73B}"/>
                </a:ext>
              </a:extLst>
            </p:cNvPr>
            <p:cNvSpPr/>
            <p:nvPr/>
          </p:nvSpPr>
          <p:spPr>
            <a:xfrm>
              <a:off x="4982547" y="4945224"/>
              <a:ext cx="180392" cy="199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34F182A-FE4A-B520-8BBF-199163A0C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664" y="3957681"/>
            <a:ext cx="4981611" cy="3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3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84C45-A13F-33C1-C9F9-820A370DE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629F75D-ADCD-88DB-C2D8-960A69C9CD3D}"/>
              </a:ext>
            </a:extLst>
          </p:cNvPr>
          <p:cNvGrpSpPr/>
          <p:nvPr/>
        </p:nvGrpSpPr>
        <p:grpSpPr>
          <a:xfrm>
            <a:off x="349957" y="90311"/>
            <a:ext cx="11746814" cy="5949245"/>
            <a:chOff x="777551" y="199054"/>
            <a:chExt cx="11319219" cy="6288839"/>
          </a:xfrm>
        </p:grpSpPr>
        <p:pic>
          <p:nvPicPr>
            <p:cNvPr id="7" name="Picture 6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A3D9B1DF-B524-658E-3ACB-D04FFD43A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551" y="2332660"/>
              <a:ext cx="5772539" cy="4155233"/>
            </a:xfrm>
            <a:prstGeom prst="rect">
              <a:avLst/>
            </a:prstGeom>
          </p:spPr>
        </p:pic>
        <p:pic>
          <p:nvPicPr>
            <p:cNvPr id="3" name="Picture 2" descr="A screenshot of a computer screen&#10;&#10;AI-generated content may be incorrect.">
              <a:extLst>
                <a:ext uri="{FF2B5EF4-FFF2-40B4-BE49-F238E27FC236}">
                  <a16:creationId xmlns:a16="http://schemas.microsoft.com/office/drawing/2014/main" id="{A385E2CA-AA80-9C90-030A-65BC8F7C7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5838" y="609599"/>
              <a:ext cx="5440932" cy="5878293"/>
            </a:xfrm>
            <a:prstGeom prst="rect">
              <a:avLst/>
            </a:prstGeom>
          </p:spPr>
        </p:pic>
        <p:pic>
          <p:nvPicPr>
            <p:cNvPr id="4" name="Picture 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9A7349DD-9600-2814-0304-50886539E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1701"/>
            <a:stretch>
              <a:fillRect/>
            </a:stretch>
          </p:blipFill>
          <p:spPr>
            <a:xfrm>
              <a:off x="777551" y="199054"/>
              <a:ext cx="5505490" cy="2133606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771EEBD-0202-D9B4-17E1-9DCA634FCA0E}"/>
              </a:ext>
            </a:extLst>
          </p:cNvPr>
          <p:cNvSpPr/>
          <p:nvPr/>
        </p:nvSpPr>
        <p:spPr>
          <a:xfrm>
            <a:off x="402071" y="2583169"/>
            <a:ext cx="5854791" cy="19789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BDFDCE-D9C8-524D-5C75-76EAC19073AC}"/>
              </a:ext>
            </a:extLst>
          </p:cNvPr>
          <p:cNvSpPr/>
          <p:nvPr/>
        </p:nvSpPr>
        <p:spPr>
          <a:xfrm>
            <a:off x="390374" y="3173104"/>
            <a:ext cx="5887189" cy="51179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79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20E4696A-535B-BD74-D058-476142C4B4B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71450" y="355354"/>
            <a:ext cx="11849100" cy="546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cs typeface="Times New Roman" panose="02020603050405020304" pitchFamily="18" charset="0"/>
              </a:rPr>
              <a:t>Main Effects: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1. Genotypes 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High Performers: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Genotypes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WW5, WW6, and WW7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are the top performers. They show highly significant positive estimates as compared to the control WW4 genotype.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2. Location (Dakota Lakes):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On average, Dakota Lakes does not produce significantly higher yields than the Aurora location.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3.Nitrogen Dose: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Surprisingly,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none of the Nitrogen doses (100, 130, 80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lbs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show a significant main effect (p &gt; 0.05). 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This suggests that simply adding more nitrogen (relative to the baseline) did not universally increase yield across all genotypes and locations.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cs typeface="Times New Roman" panose="02020603050405020304" pitchFamily="18" charset="0"/>
              </a:rPr>
              <a:t>Interaction Effects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cs typeface="Times New Roman" panose="02020603050405020304" pitchFamily="18" charset="0"/>
              </a:rPr>
              <a:t>1.Genotype x Location (</a:t>
            </a:r>
            <a:r>
              <a:rPr lang="en-US" altLang="en-US" sz="1600" b="1" dirty="0" err="1">
                <a:cs typeface="Times New Roman" panose="02020603050405020304" pitchFamily="18" charset="0"/>
              </a:rPr>
              <a:t>GxE</a:t>
            </a:r>
            <a:r>
              <a:rPr lang="en-US" altLang="en-US" sz="1600" b="1" dirty="0">
                <a:cs typeface="Times New Roman" panose="02020603050405020304" pitchFamily="18" charset="0"/>
              </a:rPr>
              <a:t>):</a:t>
            </a:r>
            <a:endParaRPr lang="en-US" altLang="en-US" sz="1600" dirty="0"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cs typeface="Times New Roman" panose="02020603050405020304" pitchFamily="18" charset="0"/>
              </a:rPr>
              <a:t>Several genotypes (WW5, WW7, WW8) have </a:t>
            </a:r>
            <a:r>
              <a:rPr lang="en-US" altLang="en-US" sz="1600" b="1" dirty="0">
                <a:cs typeface="Times New Roman" panose="02020603050405020304" pitchFamily="18" charset="0"/>
              </a:rPr>
              <a:t>significant negative interactions</a:t>
            </a:r>
            <a:r>
              <a:rPr lang="en-US" altLang="en-US" sz="1600" dirty="0">
                <a:cs typeface="Times New Roman" panose="02020603050405020304" pitchFamily="18" charset="0"/>
              </a:rPr>
              <a:t> at Dakota Lakes.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cs typeface="Times New Roman" panose="02020603050405020304" pitchFamily="18" charset="0"/>
              </a:rPr>
              <a:t>The WW5 is a superior variety in Aurora but at Dakota Lakes it loses most of that yield advantage.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cs typeface="Times New Roman" panose="02020603050405020304" pitchFamily="18" charset="0"/>
              </a:rPr>
              <a:t>2. Genotype x Nitrogen (</a:t>
            </a:r>
            <a:r>
              <a:rPr lang="en-US" altLang="en-US" sz="1600" b="1" dirty="0" err="1">
                <a:cs typeface="Times New Roman" panose="02020603050405020304" pitchFamily="18" charset="0"/>
              </a:rPr>
              <a:t>GxN</a:t>
            </a:r>
            <a:r>
              <a:rPr lang="en-US" altLang="en-US" sz="1600" b="1" dirty="0">
                <a:cs typeface="Times New Roman" panose="02020603050405020304" pitchFamily="18" charset="0"/>
              </a:rPr>
              <a:t>):</a:t>
            </a:r>
            <a:endParaRPr lang="en-US" altLang="en-US" sz="1600" dirty="0"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cs typeface="Times New Roman" panose="02020603050405020304" pitchFamily="18" charset="0"/>
              </a:rPr>
              <a:t>GenotypesWW1:N_Dose100lbs is showing significantly negative </a:t>
            </a:r>
            <a:r>
              <a:rPr lang="en-US" altLang="en-US" sz="1600" b="1" dirty="0">
                <a:cs typeface="Times New Roman" panose="02020603050405020304" pitchFamily="18" charset="0"/>
              </a:rPr>
              <a:t>significant negative interactions</a:t>
            </a:r>
            <a:r>
              <a:rPr lang="en-US" altLang="en-US" sz="1600" dirty="0">
                <a:cs typeface="Times New Roman" panose="02020603050405020304" pitchFamily="18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cs typeface="Times New Roman" panose="02020603050405020304" pitchFamily="18" charset="0"/>
              </a:rPr>
              <a:t>Genotype WW1 responds poorly to the 100lbs dose compared to the WW4 genotype. It might be sensitive to specific nitrogen levels or failed to utilize the input efficiently.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D5A432C-7795-B232-2510-8B5BB23A4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61063" y="10717073"/>
            <a:ext cx="13911618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/>
              <a:t>Interaction Effects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0">
            <a:extLst>
              <a:ext uri="{FF2B5EF4-FFF2-40B4-BE49-F238E27FC236}">
                <a16:creationId xmlns:a16="http://schemas.microsoft.com/office/drawing/2014/main" id="{2AD2F3A4-FBA3-6BD1-03CE-E8EEA9EB392A}"/>
              </a:ext>
            </a:extLst>
          </p:cNvPr>
          <p:cNvSpPr/>
          <p:nvPr/>
        </p:nvSpPr>
        <p:spPr>
          <a:xfrm>
            <a:off x="83719" y="713835"/>
            <a:ext cx="5904125" cy="5517730"/>
          </a:xfrm>
          <a:prstGeom prst="rect">
            <a:avLst/>
          </a:prstGeom>
          <a:solidFill>
            <a:srgbClr val="F1F5F9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endParaRPr lang="en-US" sz="2400" dirty="0"/>
          </a:p>
        </p:txBody>
      </p:sp>
      <p:sp>
        <p:nvSpPr>
          <p:cNvPr id="35" name="Text 8">
            <a:extLst>
              <a:ext uri="{FF2B5EF4-FFF2-40B4-BE49-F238E27FC236}">
                <a16:creationId xmlns:a16="http://schemas.microsoft.com/office/drawing/2014/main" id="{10FB9FED-BF62-33D6-A5CB-0C6BA6791BE2}"/>
              </a:ext>
            </a:extLst>
          </p:cNvPr>
          <p:cNvSpPr/>
          <p:nvPr/>
        </p:nvSpPr>
        <p:spPr>
          <a:xfrm>
            <a:off x="198974" y="1132253"/>
            <a:ext cx="5673614" cy="5517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The integrated descriptive analysis shows that </a:t>
            </a:r>
            <a:r>
              <a:rPr lang="en-US" sz="1600" b="1" dirty="0"/>
              <a:t>genotype is the main visible driver </a:t>
            </a:r>
            <a:r>
              <a:rPr lang="en-US" sz="1600" dirty="0"/>
              <a:t>of yield variation, with </a:t>
            </a:r>
            <a:r>
              <a:rPr lang="en-US" sz="1600" b="1" dirty="0"/>
              <a:t>WW7</a:t>
            </a:r>
            <a:r>
              <a:rPr lang="en-US" sz="1600" dirty="0"/>
              <a:t>—and to a slightly lesser extent </a:t>
            </a:r>
            <a:r>
              <a:rPr lang="en-US" sz="1600" b="1" dirty="0"/>
              <a:t>WW6</a:t>
            </a:r>
            <a:r>
              <a:rPr lang="en-US" sz="1600" dirty="0"/>
              <a:t>—consistently ranking among the highest-yielding and most stable lines across both Aurora and Dakota Lakes, as indicated by high mean yields, low CV values, and top median yields in boxplots.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Trait-wise, correlations highlight key physiological trade-offs: a </a:t>
            </a:r>
            <a:r>
              <a:rPr lang="en-US" sz="1600" b="1" dirty="0"/>
              <a:t>strong positive </a:t>
            </a:r>
            <a:r>
              <a:rPr lang="en-US" sz="1600" dirty="0"/>
              <a:t>association between </a:t>
            </a:r>
            <a:r>
              <a:rPr lang="en-US" sz="1600" b="1" dirty="0"/>
              <a:t>grain N and yield</a:t>
            </a:r>
            <a:r>
              <a:rPr lang="en-US" sz="1600" dirty="0"/>
              <a:t>, a clear and increasingly </a:t>
            </a:r>
            <a:r>
              <a:rPr lang="en-US" sz="1600" b="1" dirty="0"/>
              <a:t>negative yield–protein </a:t>
            </a:r>
            <a:r>
              <a:rPr lang="en-US" sz="1600" dirty="0"/>
              <a:t>relationship at higher N doses, and moderate positive links between yield and test weight, while heading date exhibits negligible influence on yield.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/>
              <a:t>Location- and dose-wise trends suggest that </a:t>
            </a:r>
            <a:r>
              <a:rPr lang="en-US" sz="1600" b="1" dirty="0"/>
              <a:t>N response is context dependent</a:t>
            </a:r>
            <a:r>
              <a:rPr lang="en-US" sz="1600" dirty="0"/>
              <a:t>, with an unexpected </a:t>
            </a:r>
            <a:r>
              <a:rPr lang="en-US" sz="1600" b="1" dirty="0"/>
              <a:t>yield decline beyond 40 </a:t>
            </a:r>
            <a:r>
              <a:rPr lang="en-US" sz="1600" b="1" dirty="0" err="1"/>
              <a:t>lbs</a:t>
            </a:r>
            <a:r>
              <a:rPr lang="en-US" sz="1600" b="1" dirty="0"/>
              <a:t> N/ac at Aurora </a:t>
            </a:r>
            <a:r>
              <a:rPr lang="en-US" sz="1600" dirty="0"/>
              <a:t>but a modest </a:t>
            </a:r>
            <a:r>
              <a:rPr lang="en-US" sz="1600" b="1" dirty="0"/>
              <a:t>yield peak around 100 </a:t>
            </a:r>
            <a:r>
              <a:rPr lang="en-US" sz="1600" b="1" dirty="0" err="1"/>
              <a:t>lbs</a:t>
            </a:r>
            <a:r>
              <a:rPr lang="en-US" sz="1600" b="1" dirty="0"/>
              <a:t> N/ac at Dakota Lakes</a:t>
            </a:r>
            <a:r>
              <a:rPr lang="en-US" sz="1600" dirty="0"/>
              <a:t>, and </a:t>
            </a:r>
            <a:r>
              <a:rPr lang="en-US" sz="1600" b="1" dirty="0"/>
              <a:t>interaction plots showing non-parallel lines</a:t>
            </a:r>
            <a:r>
              <a:rPr lang="en-US" sz="1600" dirty="0"/>
              <a:t> across genotypes and N levels that visually </a:t>
            </a:r>
            <a:r>
              <a:rPr lang="en-US" sz="1600" b="1" dirty="0"/>
              <a:t>hint at genotype-specific N use efficiency </a:t>
            </a:r>
            <a:r>
              <a:rPr lang="en-US" sz="1600" dirty="0"/>
              <a:t>even where </a:t>
            </a:r>
            <a:r>
              <a:rPr lang="en-US" sz="1600" b="1" dirty="0"/>
              <a:t>formal tests are non-significant</a:t>
            </a:r>
            <a:r>
              <a:rPr lang="en-US" sz="1600" dirty="0"/>
              <a:t>.</a:t>
            </a: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252A8446-5433-25E5-6CA7-4F5873906532}"/>
              </a:ext>
            </a:extLst>
          </p:cNvPr>
          <p:cNvSpPr/>
          <p:nvPr/>
        </p:nvSpPr>
        <p:spPr>
          <a:xfrm>
            <a:off x="6066498" y="715920"/>
            <a:ext cx="6120437" cy="5517731"/>
          </a:xfrm>
          <a:prstGeom prst="rect">
            <a:avLst/>
          </a:prstGeom>
          <a:solidFill>
            <a:srgbClr val="F1F5F9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endParaRPr lang="en-US" sz="2400" dirty="0"/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F12A09D5-3793-3D47-8E35-14B515F2817C}"/>
              </a:ext>
            </a:extLst>
          </p:cNvPr>
          <p:cNvSpPr/>
          <p:nvPr/>
        </p:nvSpPr>
        <p:spPr>
          <a:xfrm>
            <a:off x="7873621" y="751016"/>
            <a:ext cx="2506187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b="1" dirty="0"/>
              <a:t>Statistical Analysis</a:t>
            </a:r>
          </a:p>
        </p:txBody>
      </p:sp>
      <p:sp>
        <p:nvSpPr>
          <p:cNvPr id="6" name="Text 9">
            <a:extLst>
              <a:ext uri="{FF2B5EF4-FFF2-40B4-BE49-F238E27FC236}">
                <a16:creationId xmlns:a16="http://schemas.microsoft.com/office/drawing/2014/main" id="{8AF39A03-0351-C9F7-5FFF-C0E9798123FE}"/>
              </a:ext>
            </a:extLst>
          </p:cNvPr>
          <p:cNvSpPr/>
          <p:nvPr/>
        </p:nvSpPr>
        <p:spPr>
          <a:xfrm>
            <a:off x="6120061" y="1132253"/>
            <a:ext cx="5988220" cy="5187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cs typeface="Times New Roman" panose="02020603050405020304" pitchFamily="18" charset="0"/>
              </a:rPr>
              <a:t>Select Genotypes Carefully:</a:t>
            </a:r>
            <a:r>
              <a:rPr lang="en-US" sz="1600" dirty="0">
                <a:cs typeface="Times New Roman" panose="02020603050405020304" pitchFamily="18" charset="0"/>
              </a:rPr>
              <a:t> Genotypes </a:t>
            </a:r>
            <a:r>
              <a:rPr lang="en-US" sz="1600" b="1" dirty="0">
                <a:cs typeface="Times New Roman" panose="02020603050405020304" pitchFamily="18" charset="0"/>
              </a:rPr>
              <a:t>WW5, WW6, and WW7</a:t>
            </a:r>
            <a:r>
              <a:rPr lang="en-US" sz="1600" dirty="0">
                <a:cs typeface="Times New Roman" panose="02020603050405020304" pitchFamily="18" charset="0"/>
              </a:rPr>
              <a:t> are the clear leaders in yield potential at Aurora but their success is conditional.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cs typeface="Times New Roman" panose="02020603050405020304" pitchFamily="18" charset="0"/>
              </a:rPr>
              <a:t>Location Constraints:</a:t>
            </a:r>
            <a:r>
              <a:rPr lang="en-US" sz="1600" dirty="0">
                <a:cs typeface="Times New Roman" panose="02020603050405020304" pitchFamily="18" charset="0"/>
              </a:rPr>
              <a:t> Do not expect the top performing varieties (WW5, WW7) to carry their full advantage to </a:t>
            </a:r>
            <a:r>
              <a:rPr lang="en-US" sz="1600" b="1" dirty="0">
                <a:cs typeface="Times New Roman" panose="02020603050405020304" pitchFamily="18" charset="0"/>
              </a:rPr>
              <a:t>Dakota Lakes</a:t>
            </a:r>
            <a:r>
              <a:rPr lang="en-US" sz="1600" dirty="0">
                <a:cs typeface="Times New Roman" panose="02020603050405020304" pitchFamily="18" charset="0"/>
              </a:rPr>
              <a:t>. Their performance is unstable across environments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cs typeface="Times New Roman" panose="02020603050405020304" pitchFamily="18" charset="0"/>
              </a:rPr>
              <a:t>Nitrogen Inefficiency:</a:t>
            </a:r>
            <a:r>
              <a:rPr lang="en-US" sz="1600" dirty="0">
                <a:cs typeface="Times New Roman" panose="02020603050405020304" pitchFamily="18" charset="0"/>
              </a:rPr>
              <a:t> There is no statistical evidence that increasing Nitrogen dose (80, 100, or 130 </a:t>
            </a:r>
            <a:r>
              <a:rPr lang="en-US" sz="1600" dirty="0" err="1">
                <a:cs typeface="Times New Roman" panose="02020603050405020304" pitchFamily="18" charset="0"/>
              </a:rPr>
              <a:t>lbs</a:t>
            </a:r>
            <a:r>
              <a:rPr lang="en-US" sz="1600" dirty="0">
                <a:cs typeface="Times New Roman" panose="02020603050405020304" pitchFamily="18" charset="0"/>
              </a:rPr>
              <a:t>) provides a general yield benefit in this dataset.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cs typeface="Times New Roman" panose="02020603050405020304" pitchFamily="18" charset="0"/>
            </a:endParaRPr>
          </a:p>
          <a:p>
            <a:pPr algn="just"/>
            <a:endParaRPr lang="en-US" dirty="0"/>
          </a:p>
          <a:p>
            <a:endParaRPr lang="en-US" sz="1600" dirty="0"/>
          </a:p>
        </p:txBody>
      </p:sp>
      <p:sp>
        <p:nvSpPr>
          <p:cNvPr id="7" name="Text 9">
            <a:extLst>
              <a:ext uri="{FF2B5EF4-FFF2-40B4-BE49-F238E27FC236}">
                <a16:creationId xmlns:a16="http://schemas.microsoft.com/office/drawing/2014/main" id="{D6E7A814-71D5-AD51-8E19-51B5AE494F33}"/>
              </a:ext>
            </a:extLst>
          </p:cNvPr>
          <p:cNvSpPr/>
          <p:nvPr/>
        </p:nvSpPr>
        <p:spPr>
          <a:xfrm>
            <a:off x="236356" y="1411416"/>
            <a:ext cx="4233370" cy="243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1600" dirty="0"/>
          </a:p>
        </p:txBody>
      </p:sp>
      <p:sp>
        <p:nvSpPr>
          <p:cNvPr id="3" name="Text 8">
            <a:extLst>
              <a:ext uri="{FF2B5EF4-FFF2-40B4-BE49-F238E27FC236}">
                <a16:creationId xmlns:a16="http://schemas.microsoft.com/office/drawing/2014/main" id="{DC108618-D25F-2D71-3517-5688806A67D6}"/>
              </a:ext>
            </a:extLst>
          </p:cNvPr>
          <p:cNvSpPr/>
          <p:nvPr/>
        </p:nvSpPr>
        <p:spPr>
          <a:xfrm>
            <a:off x="1658347" y="751016"/>
            <a:ext cx="2754868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b="1" dirty="0"/>
              <a:t>Descriptive Analysis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B820E25-3600-E71A-6B24-9B0304814290}"/>
              </a:ext>
            </a:extLst>
          </p:cNvPr>
          <p:cNvSpPr txBox="1">
            <a:spLocks/>
          </p:cNvSpPr>
          <p:nvPr/>
        </p:nvSpPr>
        <p:spPr>
          <a:xfrm>
            <a:off x="-5065" y="0"/>
            <a:ext cx="12192000" cy="6929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Conclusions and Recommendations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FF768-5C42-BC28-7387-6BE2F37C0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A0B0369-8E57-D68C-C28A-1C5C4A5565BE}"/>
              </a:ext>
            </a:extLst>
          </p:cNvPr>
          <p:cNvSpPr/>
          <p:nvPr/>
        </p:nvSpPr>
        <p:spPr>
          <a:xfrm>
            <a:off x="1026849" y="2119333"/>
            <a:ext cx="2708911" cy="12700"/>
          </a:xfrm>
          <a:prstGeom prst="rect">
            <a:avLst/>
          </a:prstGeom>
          <a:solidFill>
            <a:srgbClr val="334155"/>
          </a:solidFill>
          <a:ln/>
        </p:spPr>
        <p:txBody>
          <a:bodyPr wrap="none" lIns="0" tIns="0" rIns="0" bIns="0" rtlCol="0" anchor="ctr">
            <a:normAutofit fontScale="25000" lnSpcReduction="20000"/>
          </a:bodyPr>
          <a:lstStyle/>
          <a:p>
            <a:endParaRPr lang="en-US" sz="2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8655B6E-7947-219A-546E-9993CE6576C7}"/>
              </a:ext>
            </a:extLst>
          </p:cNvPr>
          <p:cNvSpPr/>
          <p:nvPr/>
        </p:nvSpPr>
        <p:spPr>
          <a:xfrm>
            <a:off x="4684449" y="2119333"/>
            <a:ext cx="2708911" cy="12700"/>
          </a:xfrm>
          <a:prstGeom prst="rect">
            <a:avLst/>
          </a:prstGeom>
          <a:solidFill>
            <a:srgbClr val="334155"/>
          </a:solidFill>
          <a:ln/>
        </p:spPr>
        <p:txBody>
          <a:bodyPr wrap="none" lIns="0" tIns="0" rIns="0" bIns="0" rtlCol="0" anchor="ctr">
            <a:normAutofit fontScale="25000" lnSpcReduction="20000"/>
          </a:bodyPr>
          <a:lstStyle/>
          <a:p>
            <a:endParaRPr lang="en-US" sz="2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A63A972-7CD5-DED5-DF51-38DF303F8829}"/>
              </a:ext>
            </a:extLst>
          </p:cNvPr>
          <p:cNvSpPr/>
          <p:nvPr/>
        </p:nvSpPr>
        <p:spPr>
          <a:xfrm>
            <a:off x="8342049" y="2119333"/>
            <a:ext cx="2708911" cy="12700"/>
          </a:xfrm>
          <a:prstGeom prst="rect">
            <a:avLst/>
          </a:prstGeom>
          <a:solidFill>
            <a:srgbClr val="334155"/>
          </a:solidFill>
          <a:ln/>
        </p:spPr>
        <p:txBody>
          <a:bodyPr wrap="none" lIns="0" tIns="0" rIns="0" bIns="0" rtlCol="0" anchor="ctr">
            <a:normAutofit fontScale="25000" lnSpcReduction="20000"/>
          </a:bodyPr>
          <a:lstStyle/>
          <a:p>
            <a:endParaRPr lang="en-US" sz="24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4E36BFC4-F3F8-A277-75A8-C40F7B42F30D}"/>
              </a:ext>
            </a:extLst>
          </p:cNvPr>
          <p:cNvSpPr/>
          <p:nvPr/>
        </p:nvSpPr>
        <p:spPr>
          <a:xfrm>
            <a:off x="484557" y="1817072"/>
            <a:ext cx="345872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60"/>
              </a:lnSpc>
            </a:pPr>
            <a:r>
              <a:rPr lang="en-US" sz="24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24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5C3B33A8-3317-3165-4C1C-D8F9F68D6889}"/>
              </a:ext>
            </a:extLst>
          </p:cNvPr>
          <p:cNvSpPr/>
          <p:nvPr/>
        </p:nvSpPr>
        <p:spPr>
          <a:xfrm>
            <a:off x="484557" y="2446992"/>
            <a:ext cx="331622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400" b="1" dirty="0">
                <a:ea typeface="Arial" pitchFamily="34" charset="-122"/>
                <a:cs typeface="Arial" pitchFamily="34" charset="-120"/>
              </a:rPr>
              <a:t>Expanded Validation</a:t>
            </a:r>
            <a:endParaRPr lang="en-US" sz="24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13E29694-23DD-E7B7-C1AA-E1F7F92CBC72}"/>
              </a:ext>
            </a:extLst>
          </p:cNvPr>
          <p:cNvSpPr/>
          <p:nvPr/>
        </p:nvSpPr>
        <p:spPr>
          <a:xfrm>
            <a:off x="484557" y="2904192"/>
            <a:ext cx="3251200" cy="1235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32"/>
              </a:lnSpc>
            </a:pPr>
            <a:r>
              <a:rPr lang="en-US" sz="1600" dirty="0">
                <a:ea typeface="Arial" pitchFamily="34" charset="-122"/>
                <a:cs typeface="Arial" pitchFamily="34" charset="-120"/>
              </a:rPr>
              <a:t>Test WW6 and WW7 across broader environmental conditions and production systems other than Dakota lakes to confirm adaptability.</a:t>
            </a:r>
            <a:endParaRPr lang="en-US" sz="16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0B8C76BF-65DF-3A28-508B-DD713B33C34A}"/>
              </a:ext>
            </a:extLst>
          </p:cNvPr>
          <p:cNvSpPr/>
          <p:nvPr/>
        </p:nvSpPr>
        <p:spPr>
          <a:xfrm>
            <a:off x="4142157" y="1817072"/>
            <a:ext cx="345872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60"/>
              </a:lnSpc>
            </a:pPr>
            <a:r>
              <a:rPr lang="en-US" sz="24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24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C9C7730A-8C58-696B-38E9-2F212030955C}"/>
              </a:ext>
            </a:extLst>
          </p:cNvPr>
          <p:cNvSpPr/>
          <p:nvPr/>
        </p:nvSpPr>
        <p:spPr>
          <a:xfrm>
            <a:off x="4142157" y="2446992"/>
            <a:ext cx="331622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400" b="1" dirty="0">
                <a:ea typeface="Arial" pitchFamily="34" charset="-122"/>
                <a:cs typeface="Arial" pitchFamily="34" charset="-120"/>
              </a:rPr>
              <a:t>N-Response Physiology</a:t>
            </a:r>
            <a:endParaRPr lang="en-US" sz="24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93AA4261-A4CC-A577-7B84-A9C8221F6839}"/>
              </a:ext>
            </a:extLst>
          </p:cNvPr>
          <p:cNvSpPr/>
          <p:nvPr/>
        </p:nvSpPr>
        <p:spPr>
          <a:xfrm>
            <a:off x="4142157" y="2904192"/>
            <a:ext cx="3251200" cy="1819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32"/>
              </a:lnSpc>
            </a:pPr>
            <a:r>
              <a:rPr lang="en-US" sz="1600" dirty="0">
                <a:ea typeface="Arial" pitchFamily="34" charset="-122"/>
                <a:cs typeface="Arial" pitchFamily="34" charset="-120"/>
              </a:rPr>
              <a:t>Specific Genotypes like WW1 showed negative response to increasing nitrogen dose. Dissect underlying mechanisms of nitrogen use efficiency differences.</a:t>
            </a:r>
            <a:endParaRPr lang="en-US" sz="16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62881DCF-FFDB-BA40-399C-80CCD992C865}"/>
              </a:ext>
            </a:extLst>
          </p:cNvPr>
          <p:cNvSpPr/>
          <p:nvPr/>
        </p:nvSpPr>
        <p:spPr>
          <a:xfrm>
            <a:off x="7799757" y="1817072"/>
            <a:ext cx="345872" cy="42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60"/>
              </a:lnSpc>
            </a:pPr>
            <a:r>
              <a:rPr lang="en-US" sz="2400" b="1" dirty="0">
                <a:latin typeface="Arial" pitchFamily="34" charset="0"/>
                <a:ea typeface="Arial" pitchFamily="34" charset="-122"/>
                <a:cs typeface="Arial" pitchFamily="34" charset="-120"/>
              </a:rPr>
              <a:t>03</a:t>
            </a:r>
            <a:endParaRPr lang="en-US" sz="24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9239B2C3-186F-BA9A-536B-1B930C07FDEF}"/>
              </a:ext>
            </a:extLst>
          </p:cNvPr>
          <p:cNvSpPr/>
          <p:nvPr/>
        </p:nvSpPr>
        <p:spPr>
          <a:xfrm>
            <a:off x="7799757" y="2446992"/>
            <a:ext cx="331622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400" b="1" dirty="0">
                <a:ea typeface="Arial" pitchFamily="34" charset="-122"/>
                <a:cs typeface="Arial" pitchFamily="34" charset="-120"/>
              </a:rPr>
              <a:t>Yield-Protein Trade-off</a:t>
            </a:r>
            <a:endParaRPr lang="en-US" sz="24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508F4E11-324C-B4E8-4365-E82D9874DBA2}"/>
              </a:ext>
            </a:extLst>
          </p:cNvPr>
          <p:cNvSpPr/>
          <p:nvPr/>
        </p:nvSpPr>
        <p:spPr>
          <a:xfrm>
            <a:off x="7799757" y="2904192"/>
            <a:ext cx="3251200" cy="926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32"/>
              </a:lnSpc>
            </a:pPr>
            <a:r>
              <a:rPr lang="en-US" sz="1600" dirty="0">
                <a:ea typeface="Arial" pitchFamily="34" charset="-122"/>
                <a:cs typeface="Arial" pitchFamily="34" charset="-120"/>
              </a:rPr>
              <a:t>Address the negative correlation to develop varieties combining high productivity with end-use quality.</a:t>
            </a:r>
            <a:endParaRPr lang="en-US" sz="1600" dirty="0"/>
          </a:p>
        </p:txBody>
      </p:sp>
      <p:sp>
        <p:nvSpPr>
          <p:cNvPr id="41" name="Text 14">
            <a:extLst>
              <a:ext uri="{FF2B5EF4-FFF2-40B4-BE49-F238E27FC236}">
                <a16:creationId xmlns:a16="http://schemas.microsoft.com/office/drawing/2014/main" id="{8C1A667D-49DF-66A0-5A2B-D382D7713244}"/>
              </a:ext>
            </a:extLst>
          </p:cNvPr>
          <p:cNvSpPr/>
          <p:nvPr/>
        </p:nvSpPr>
        <p:spPr>
          <a:xfrm>
            <a:off x="139552" y="4611981"/>
            <a:ext cx="10777728" cy="270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8"/>
              </a:lnSpc>
            </a:pPr>
            <a:r>
              <a:rPr lang="en-US" sz="2400" b="1" dirty="0">
                <a:ea typeface="Arial" pitchFamily="34" charset="-122"/>
                <a:cs typeface="Arial" pitchFamily="34" charset="-120"/>
              </a:rPr>
              <a:t>Final Recommendation:</a:t>
            </a:r>
            <a:endParaRPr lang="en-US" sz="2400" dirty="0"/>
          </a:p>
        </p:txBody>
      </p:sp>
      <p:sp>
        <p:nvSpPr>
          <p:cNvPr id="42" name="Text 15">
            <a:extLst>
              <a:ext uri="{FF2B5EF4-FFF2-40B4-BE49-F238E27FC236}">
                <a16:creationId xmlns:a16="http://schemas.microsoft.com/office/drawing/2014/main" id="{8C4A7D87-B4A0-8D09-62C6-35856FB75B68}"/>
              </a:ext>
            </a:extLst>
          </p:cNvPr>
          <p:cNvSpPr/>
          <p:nvPr/>
        </p:nvSpPr>
        <p:spPr>
          <a:xfrm>
            <a:off x="139552" y="5231740"/>
            <a:ext cx="11815381" cy="996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432"/>
              </a:lnSpc>
            </a:pPr>
            <a:r>
              <a:rPr lang="en-US" sz="1600" dirty="0">
                <a:ea typeface="Arial" pitchFamily="34" charset="-122"/>
                <a:cs typeface="Arial" pitchFamily="34" charset="-120"/>
              </a:rPr>
              <a:t>Future work should prioritize validating WW6 and WW7 in expanded environments, dissecting their N-response physiology, and addressing the yield–protein trade-off to develop varieties that combine high productivity with end-use quality. For now, these genotypes represent promising candidates for breeding programs.</a:t>
            </a:r>
            <a:endParaRPr lang="en-US" sz="1600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C73BD7D3-A064-41AE-4EFF-9050E57E21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29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Future Research Priorities</a:t>
            </a:r>
          </a:p>
        </p:txBody>
      </p:sp>
    </p:spTree>
    <p:extLst>
      <p:ext uri="{BB962C8B-B14F-4D97-AF65-F5344CB8AC3E}">
        <p14:creationId xmlns:p14="http://schemas.microsoft.com/office/powerpoint/2010/main" val="720567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orange and white speech bubble with white text&#10;&#10;AI-generated content may be incorrect.">
            <a:extLst>
              <a:ext uri="{FF2B5EF4-FFF2-40B4-BE49-F238E27FC236}">
                <a16:creationId xmlns:a16="http://schemas.microsoft.com/office/drawing/2014/main" id="{ABD877F1-70EA-8866-C749-A08695CAB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10370" y="692727"/>
            <a:ext cx="5571259" cy="480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7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pouring grain from a sack&#10;&#10;AI-generated content may be incorrect.">
            <a:extLst>
              <a:ext uri="{FF2B5EF4-FFF2-40B4-BE49-F238E27FC236}">
                <a16:creationId xmlns:a16="http://schemas.microsoft.com/office/drawing/2014/main" id="{72ECA293-E051-5C42-701B-3E5FBF3CA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61" y="1403028"/>
            <a:ext cx="5684918" cy="3789945"/>
          </a:xfrm>
          <a:prstGeom prst="rect">
            <a:avLst/>
          </a:prstGeom>
        </p:spPr>
      </p:pic>
      <p:pic>
        <p:nvPicPr>
          <p:cNvPr id="16" name="Picture 15" descr="A graph of a number of wheat&#10;&#10;AI-generated content may be incorrect.">
            <a:extLst>
              <a:ext uri="{FF2B5EF4-FFF2-40B4-BE49-F238E27FC236}">
                <a16:creationId xmlns:a16="http://schemas.microsoft.com/office/drawing/2014/main" id="{124ACF95-A92D-7A11-75FC-A72A8AF36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606" y="795448"/>
            <a:ext cx="3259010" cy="2381250"/>
          </a:xfrm>
          <a:prstGeom prst="rect">
            <a:avLst/>
          </a:prstGeom>
        </p:spPr>
      </p:pic>
      <p:pic>
        <p:nvPicPr>
          <p:cNvPr id="6" name="Picture 5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FB4A7C78-D5CF-9A12-D997-6E36F5EB6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264" y="3589532"/>
            <a:ext cx="2724912" cy="262683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FF14460-9FE4-3031-1819-FF73021474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29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4956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153;p4">
            <a:extLst>
              <a:ext uri="{FF2B5EF4-FFF2-40B4-BE49-F238E27FC236}">
                <a16:creationId xmlns:a16="http://schemas.microsoft.com/office/drawing/2014/main" id="{D0882BD0-0023-0AA4-1FAB-2EB51647C0FC}"/>
              </a:ext>
            </a:extLst>
          </p:cNvPr>
          <p:cNvCxnSpPr/>
          <p:nvPr/>
        </p:nvCxnSpPr>
        <p:spPr>
          <a:xfrm>
            <a:off x="-2146" y="830721"/>
            <a:ext cx="12192000" cy="27711"/>
          </a:xfrm>
          <a:prstGeom prst="straightConnector1">
            <a:avLst/>
          </a:prstGeom>
          <a:noFill/>
          <a:ln w="38100" cap="flat" cmpd="thickThin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2C0C4F-1003-B1BB-BF80-23DCFDBBC29E}"/>
              </a:ext>
            </a:extLst>
          </p:cNvPr>
          <p:cNvSpPr txBox="1"/>
          <p:nvPr/>
        </p:nvSpPr>
        <p:spPr>
          <a:xfrm>
            <a:off x="3295853" y="5657947"/>
            <a:ext cx="1125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Fertilizer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F08E04-97E8-E40C-4416-BBC60B264ED6}"/>
              </a:ext>
            </a:extLst>
          </p:cNvPr>
          <p:cNvSpPr txBox="1"/>
          <p:nvPr/>
        </p:nvSpPr>
        <p:spPr>
          <a:xfrm>
            <a:off x="3547082" y="4781233"/>
            <a:ext cx="915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Fertilizer</a:t>
            </a:r>
          </a:p>
        </p:txBody>
      </p:sp>
      <p:pic>
        <p:nvPicPr>
          <p:cNvPr id="20" name="Picture 19" descr="A field with snow on it&#10;&#10;AI-generated content may be incorrect.">
            <a:extLst>
              <a:ext uri="{FF2B5EF4-FFF2-40B4-BE49-F238E27FC236}">
                <a16:creationId xmlns:a16="http://schemas.microsoft.com/office/drawing/2014/main" id="{6BE6CEAE-F0F9-F292-F202-81316F135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242" y="1152423"/>
            <a:ext cx="4195318" cy="280804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E575431-5763-3B95-7172-179A5839435F}"/>
              </a:ext>
            </a:extLst>
          </p:cNvPr>
          <p:cNvGraphicFramePr>
            <a:graphicFrameLocks noGrp="1"/>
          </p:cNvGraphicFramePr>
          <p:nvPr/>
        </p:nvGraphicFramePr>
        <p:xfrm>
          <a:off x="320040" y="4817219"/>
          <a:ext cx="614319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616">
                  <a:extLst>
                    <a:ext uri="{9D8B030D-6E8A-4147-A177-3AD203B41FA5}">
                      <a16:colId xmlns:a16="http://schemas.microsoft.com/office/drawing/2014/main" val="1828140876"/>
                    </a:ext>
                  </a:extLst>
                </a:gridCol>
                <a:gridCol w="368272">
                  <a:extLst>
                    <a:ext uri="{9D8B030D-6E8A-4147-A177-3AD203B41FA5}">
                      <a16:colId xmlns:a16="http://schemas.microsoft.com/office/drawing/2014/main" val="3364484386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316664029"/>
                    </a:ext>
                  </a:extLst>
                </a:gridCol>
                <a:gridCol w="420624">
                  <a:extLst>
                    <a:ext uri="{9D8B030D-6E8A-4147-A177-3AD203B41FA5}">
                      <a16:colId xmlns:a16="http://schemas.microsoft.com/office/drawing/2014/main" val="2601600687"/>
                    </a:ext>
                  </a:extLst>
                </a:gridCol>
                <a:gridCol w="420624">
                  <a:extLst>
                    <a:ext uri="{9D8B030D-6E8A-4147-A177-3AD203B41FA5}">
                      <a16:colId xmlns:a16="http://schemas.microsoft.com/office/drawing/2014/main" val="1570487035"/>
                    </a:ext>
                  </a:extLst>
                </a:gridCol>
                <a:gridCol w="448056">
                  <a:extLst>
                    <a:ext uri="{9D8B030D-6E8A-4147-A177-3AD203B41FA5}">
                      <a16:colId xmlns:a16="http://schemas.microsoft.com/office/drawing/2014/main" val="141736647"/>
                    </a:ext>
                  </a:extLst>
                </a:gridCol>
                <a:gridCol w="475488">
                  <a:extLst>
                    <a:ext uri="{9D8B030D-6E8A-4147-A177-3AD203B41FA5}">
                      <a16:colId xmlns:a16="http://schemas.microsoft.com/office/drawing/2014/main" val="192204621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75046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4151821873"/>
                    </a:ext>
                  </a:extLst>
                </a:gridCol>
                <a:gridCol w="482822">
                  <a:extLst>
                    <a:ext uri="{9D8B030D-6E8A-4147-A177-3AD203B41FA5}">
                      <a16:colId xmlns:a16="http://schemas.microsoft.com/office/drawing/2014/main" val="3645140649"/>
                    </a:ext>
                  </a:extLst>
                </a:gridCol>
                <a:gridCol w="426798">
                  <a:extLst>
                    <a:ext uri="{9D8B030D-6E8A-4147-A177-3AD203B41FA5}">
                      <a16:colId xmlns:a16="http://schemas.microsoft.com/office/drawing/2014/main" val="964813681"/>
                    </a:ext>
                  </a:extLst>
                </a:gridCol>
                <a:gridCol w="426798">
                  <a:extLst>
                    <a:ext uri="{9D8B030D-6E8A-4147-A177-3AD203B41FA5}">
                      <a16:colId xmlns:a16="http://schemas.microsoft.com/office/drawing/2014/main" val="472245435"/>
                    </a:ext>
                  </a:extLst>
                </a:gridCol>
                <a:gridCol w="426798">
                  <a:extLst>
                    <a:ext uri="{9D8B030D-6E8A-4147-A177-3AD203B41FA5}">
                      <a16:colId xmlns:a16="http://schemas.microsoft.com/office/drawing/2014/main" val="1024326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Feb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Mar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Apr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May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June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July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Aug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Sept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Oct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Nov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Dec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23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Winter Wheat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254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Spring Wheat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8271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D31FACD-9486-ED4A-E703-42ECB6292FF2}"/>
              </a:ext>
            </a:extLst>
          </p:cNvPr>
          <p:cNvSpPr txBox="1"/>
          <p:nvPr/>
        </p:nvSpPr>
        <p:spPr>
          <a:xfrm>
            <a:off x="2749521" y="3927179"/>
            <a:ext cx="150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Winter Wheat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44425-B04D-A4A7-9503-B3144FCC6816}"/>
              </a:ext>
            </a:extLst>
          </p:cNvPr>
          <p:cNvSpPr txBox="1"/>
          <p:nvPr/>
        </p:nvSpPr>
        <p:spPr>
          <a:xfrm>
            <a:off x="218343" y="4473456"/>
            <a:ext cx="150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Wheat Calendar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B5720-ED19-0AF3-0C4A-504E57CACAC7}"/>
              </a:ext>
            </a:extLst>
          </p:cNvPr>
          <p:cNvSpPr txBox="1"/>
          <p:nvPr/>
        </p:nvSpPr>
        <p:spPr>
          <a:xfrm>
            <a:off x="0" y="81072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Introduction </a:t>
            </a:r>
            <a:r>
              <a:rPr lang="en-US" sz="4000" b="1" dirty="0" err="1"/>
              <a:t>contd</a:t>
            </a:r>
            <a:r>
              <a:rPr lang="en-US" sz="4000" b="1" dirty="0"/>
              <a:t>…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60B358-8CB5-0A1C-C81D-7AC05CE1448F}"/>
              </a:ext>
            </a:extLst>
          </p:cNvPr>
          <p:cNvSpPr/>
          <p:nvPr/>
        </p:nvSpPr>
        <p:spPr>
          <a:xfrm>
            <a:off x="8335170" y="1152423"/>
            <a:ext cx="1578076" cy="124259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226BA4-8676-AF59-CA83-37A568E4EE37}"/>
              </a:ext>
            </a:extLst>
          </p:cNvPr>
          <p:cNvSpPr/>
          <p:nvPr/>
        </p:nvSpPr>
        <p:spPr>
          <a:xfrm>
            <a:off x="6757094" y="3121497"/>
            <a:ext cx="1578076" cy="124259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F507F0-D656-C3EC-915C-707B63FCC8F6}"/>
              </a:ext>
            </a:extLst>
          </p:cNvPr>
          <p:cNvSpPr/>
          <p:nvPr/>
        </p:nvSpPr>
        <p:spPr>
          <a:xfrm>
            <a:off x="9913246" y="3114880"/>
            <a:ext cx="1578076" cy="1242599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EE4F7FDE-B936-B7E1-E100-FBCE5645A034}"/>
              </a:ext>
            </a:extLst>
          </p:cNvPr>
          <p:cNvSpPr/>
          <p:nvPr/>
        </p:nvSpPr>
        <p:spPr>
          <a:xfrm rot="18697972">
            <a:off x="7938705" y="2611873"/>
            <a:ext cx="649719" cy="15465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30D5EF93-91D0-06D2-8641-08F842901FE1}"/>
              </a:ext>
            </a:extLst>
          </p:cNvPr>
          <p:cNvSpPr/>
          <p:nvPr/>
        </p:nvSpPr>
        <p:spPr>
          <a:xfrm>
            <a:off x="8668265" y="3653424"/>
            <a:ext cx="911886" cy="17874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791B91C2-6505-679F-31C6-22CDC73320C2}"/>
              </a:ext>
            </a:extLst>
          </p:cNvPr>
          <p:cNvSpPr/>
          <p:nvPr/>
        </p:nvSpPr>
        <p:spPr>
          <a:xfrm rot="13741735">
            <a:off x="9631777" y="2644897"/>
            <a:ext cx="649719" cy="15465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4DB6D-5E79-5842-106E-31DF431E4739}"/>
              </a:ext>
            </a:extLst>
          </p:cNvPr>
          <p:cNvSpPr txBox="1"/>
          <p:nvPr/>
        </p:nvSpPr>
        <p:spPr>
          <a:xfrm>
            <a:off x="8369828" y="2960991"/>
            <a:ext cx="150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Interaction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6D4D726-09F8-468F-821F-33EF5CC478CD}"/>
              </a:ext>
            </a:extLst>
          </p:cNvPr>
          <p:cNvSpPr/>
          <p:nvPr/>
        </p:nvSpPr>
        <p:spPr>
          <a:xfrm>
            <a:off x="9124208" y="4112883"/>
            <a:ext cx="122429" cy="4237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A63178-1CD3-FE59-F65D-E1BF192EC394}"/>
              </a:ext>
            </a:extLst>
          </p:cNvPr>
          <p:cNvSpPr txBox="1"/>
          <p:nvPr/>
        </p:nvSpPr>
        <p:spPr>
          <a:xfrm>
            <a:off x="8011682" y="4715794"/>
            <a:ext cx="2440783" cy="13234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Grain Yield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Grain Protein Content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Test Weight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Grain Nitrogen Content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Heading Weight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AC8235-CAC8-52DA-4E4C-F307D59211FA}"/>
              </a:ext>
            </a:extLst>
          </p:cNvPr>
          <p:cNvSpPr txBox="1"/>
          <p:nvPr/>
        </p:nvSpPr>
        <p:spPr>
          <a:xfrm>
            <a:off x="6815989" y="4382748"/>
            <a:ext cx="150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Fertilizer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0274AF-D581-0D30-1319-823BECE1713C}"/>
              </a:ext>
            </a:extLst>
          </p:cNvPr>
          <p:cNvSpPr txBox="1"/>
          <p:nvPr/>
        </p:nvSpPr>
        <p:spPr>
          <a:xfrm>
            <a:off x="8431042" y="2345197"/>
            <a:ext cx="150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Genotype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D706F-0CBC-6386-B79A-694E940037D0}"/>
              </a:ext>
            </a:extLst>
          </p:cNvPr>
          <p:cNvSpPr txBox="1"/>
          <p:nvPr/>
        </p:nvSpPr>
        <p:spPr>
          <a:xfrm>
            <a:off x="9998089" y="4343847"/>
            <a:ext cx="150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70095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map of south dakota with a location pin&#10;&#10;AI-generated content may be incorrect.">
            <a:extLst>
              <a:ext uri="{FF2B5EF4-FFF2-40B4-BE49-F238E27FC236}">
                <a16:creationId xmlns:a16="http://schemas.microsoft.com/office/drawing/2014/main" id="{276ECEA4-9875-4922-C70B-74A1AD50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875" b="5167"/>
          <a:stretch>
            <a:fillRect/>
          </a:stretch>
        </p:blipFill>
        <p:spPr>
          <a:xfrm>
            <a:off x="3712210" y="794471"/>
            <a:ext cx="4767580" cy="2848336"/>
          </a:xfrm>
          <a:prstGeom prst="rect">
            <a:avLst/>
          </a:prstGeom>
        </p:spPr>
      </p:pic>
      <p:pic>
        <p:nvPicPr>
          <p:cNvPr id="18" name="Picture 17" descr="A logo with a slice of bread and a wheat ear&#10;&#10;AI-generated content may be incorrect.">
            <a:extLst>
              <a:ext uri="{FF2B5EF4-FFF2-40B4-BE49-F238E27FC236}">
                <a16:creationId xmlns:a16="http://schemas.microsoft.com/office/drawing/2014/main" id="{D12DB5F2-48B1-1A21-49E7-6CAFBCC6F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847" y="1282649"/>
            <a:ext cx="1631775" cy="1631775"/>
          </a:xfrm>
          <a:prstGeom prst="rect">
            <a:avLst/>
          </a:prstGeom>
        </p:spPr>
      </p:pic>
      <p:pic>
        <p:nvPicPr>
          <p:cNvPr id="49" name="Picture 48" descr="A diagram of a research station&#10;&#10;AI-generated content may be incorrect.">
            <a:extLst>
              <a:ext uri="{FF2B5EF4-FFF2-40B4-BE49-F238E27FC236}">
                <a16:creationId xmlns:a16="http://schemas.microsoft.com/office/drawing/2014/main" id="{8B61184B-39C0-0B89-EE4E-8FFE3F09F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51" y="3769561"/>
            <a:ext cx="4994274" cy="2339837"/>
          </a:xfrm>
          <a:prstGeom prst="rect">
            <a:avLst/>
          </a:prstGeom>
        </p:spPr>
      </p:pic>
      <p:pic>
        <p:nvPicPr>
          <p:cNvPr id="51" name="Picture 50" descr="A diagram of a scientific research station&#10;&#10;AI-generated content may be incorrect.">
            <a:extLst>
              <a:ext uri="{FF2B5EF4-FFF2-40B4-BE49-F238E27FC236}">
                <a16:creationId xmlns:a16="http://schemas.microsoft.com/office/drawing/2014/main" id="{06F4E8B9-E9B9-3E57-4092-C50F3F8ED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7399" y="3739625"/>
            <a:ext cx="5137150" cy="23997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D7D9EA-5004-0BE8-FD50-DF5ED9242B0B}"/>
              </a:ext>
            </a:extLst>
          </p:cNvPr>
          <p:cNvSpPr txBox="1"/>
          <p:nvPr/>
        </p:nvSpPr>
        <p:spPr>
          <a:xfrm>
            <a:off x="5377174" y="4592343"/>
            <a:ext cx="132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RCBD Split-plot design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845AB63-DDEE-DE88-6E31-5C40E585A201}"/>
              </a:ext>
            </a:extLst>
          </p:cNvPr>
          <p:cNvSpPr txBox="1">
            <a:spLocks/>
          </p:cNvSpPr>
          <p:nvPr/>
        </p:nvSpPr>
        <p:spPr>
          <a:xfrm>
            <a:off x="0" y="4725"/>
            <a:ext cx="12192000" cy="6929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Research Site and Experimental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5FD5E9-F0BF-FD47-4652-A87443674486}"/>
              </a:ext>
            </a:extLst>
          </p:cNvPr>
          <p:cNvSpPr txBox="1"/>
          <p:nvPr/>
        </p:nvSpPr>
        <p:spPr>
          <a:xfrm>
            <a:off x="9066042" y="1064477"/>
            <a:ext cx="2513248" cy="255454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Genotypes	        </a:t>
            </a:r>
            <a:r>
              <a:rPr lang="en-US" sz="1600" dirty="0">
                <a:sym typeface="Wingdings" panose="05000000000000000000" pitchFamily="2" charset="2"/>
              </a:rPr>
              <a:t>  	</a:t>
            </a:r>
            <a:r>
              <a:rPr lang="en-US" sz="1600" dirty="0"/>
              <a:t>10</a:t>
            </a:r>
          </a:p>
          <a:p>
            <a:r>
              <a:rPr lang="en-US" sz="1600" dirty="0"/>
              <a:t>Nitrogen doses </a:t>
            </a:r>
            <a:r>
              <a:rPr lang="en-US" sz="1600" dirty="0">
                <a:sym typeface="Wingdings" panose="05000000000000000000" pitchFamily="2" charset="2"/>
              </a:rPr>
              <a:t> 	4</a:t>
            </a:r>
          </a:p>
          <a:p>
            <a:r>
              <a:rPr lang="en-US" sz="1600" dirty="0">
                <a:sym typeface="Wingdings" panose="05000000000000000000" pitchFamily="2" charset="2"/>
              </a:rPr>
              <a:t>Replications       	3</a:t>
            </a:r>
          </a:p>
          <a:p>
            <a:r>
              <a:rPr lang="en-US" sz="1600" dirty="0">
                <a:sym typeface="Wingdings" panose="05000000000000000000" pitchFamily="2" charset="2"/>
              </a:rPr>
              <a:t>Environments     	2</a:t>
            </a:r>
          </a:p>
          <a:p>
            <a:r>
              <a:rPr lang="en-US" sz="1600" dirty="0">
                <a:sym typeface="Wingdings" panose="05000000000000000000" pitchFamily="2" charset="2"/>
              </a:rPr>
              <a:t>Total Obs.           	240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Reference:</a:t>
            </a:r>
          </a:p>
          <a:p>
            <a:r>
              <a:rPr lang="en-US" sz="1600" dirty="0">
                <a:sym typeface="Wingdings" panose="05000000000000000000" pitchFamily="2" charset="2"/>
              </a:rPr>
              <a:t>Location                  Aurora</a:t>
            </a:r>
          </a:p>
          <a:p>
            <a:r>
              <a:rPr lang="en-US" sz="1600" dirty="0">
                <a:sym typeface="Wingdings" panose="05000000000000000000" pitchFamily="2" charset="2"/>
              </a:rPr>
              <a:t>Genotypes         	WW4</a:t>
            </a:r>
          </a:p>
          <a:p>
            <a:r>
              <a:rPr lang="en-US" sz="1600" dirty="0">
                <a:sym typeface="Wingdings" panose="05000000000000000000" pitchFamily="2" charset="2"/>
              </a:rPr>
              <a:t>Nitrogen dose    	40 </a:t>
            </a:r>
            <a:r>
              <a:rPr lang="en-US" sz="1600" dirty="0" err="1">
                <a:sym typeface="Wingdings" panose="05000000000000000000" pitchFamily="2" charset="2"/>
              </a:rPr>
              <a:t>lbs</a:t>
            </a:r>
            <a:endParaRPr lang="en-US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0531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7A2CC-D107-8922-8825-A1C5EE1C9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AF8485-3FEB-FD58-BEC0-F0FAB89C5E76}"/>
              </a:ext>
            </a:extLst>
          </p:cNvPr>
          <p:cNvSpPr txBox="1"/>
          <p:nvPr/>
        </p:nvSpPr>
        <p:spPr>
          <a:xfrm>
            <a:off x="106906" y="1644322"/>
            <a:ext cx="68910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Objective: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 identify and recommend the specific genotypes performing best under different nitrogen fertility levels and environmental conditions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F16963-36BD-5028-B71F-F56DCE513149}"/>
              </a:ext>
            </a:extLst>
          </p:cNvPr>
          <p:cNvSpPr txBox="1"/>
          <p:nvPr/>
        </p:nvSpPr>
        <p:spPr>
          <a:xfrm>
            <a:off x="106906" y="3429000"/>
            <a:ext cx="68910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Hypothesis: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</a:t>
            </a:r>
            <a:r>
              <a:rPr lang="en-US" sz="1600" baseline="-25000" dirty="0"/>
              <a:t>o</a:t>
            </a:r>
            <a:r>
              <a:rPr lang="en-US" sz="1600" dirty="0"/>
              <a:t>: Nitrogen, genotype, location, or their interactions have no significant effect on grain yield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</a:t>
            </a:r>
            <a:r>
              <a:rPr lang="en-US" sz="1600" baseline="-25000" dirty="0"/>
              <a:t>1</a:t>
            </a:r>
            <a:r>
              <a:rPr lang="en-US" sz="1600" dirty="0"/>
              <a:t>: These factors, or their interactions, have a statistically significant impact on grain yield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FEAA2-6766-33AE-1112-B69C23B31B35}"/>
              </a:ext>
            </a:extLst>
          </p:cNvPr>
          <p:cNvSpPr txBox="1"/>
          <p:nvPr/>
        </p:nvSpPr>
        <p:spPr>
          <a:xfrm>
            <a:off x="6877286" y="2071359"/>
            <a:ext cx="1537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Raw Data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194B07E-75B2-1A7C-15E9-498E820928D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29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Objective and Hypothesis</a:t>
            </a:r>
          </a:p>
        </p:txBody>
      </p:sp>
      <p:pic>
        <p:nvPicPr>
          <p:cNvPr id="5" name="Picture 4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98DF119B-2BAB-23DE-0552-33F0AFD8E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603" y="2533024"/>
            <a:ext cx="4882891" cy="176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2D1E070-EECB-D4E8-3708-101556F42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592565"/>
              </p:ext>
            </p:extLst>
          </p:nvPr>
        </p:nvGraphicFramePr>
        <p:xfrm>
          <a:off x="91898" y="1451076"/>
          <a:ext cx="6172204" cy="4713996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958817">
                  <a:extLst>
                    <a:ext uri="{9D8B030D-6E8A-4147-A177-3AD203B41FA5}">
                      <a16:colId xmlns:a16="http://schemas.microsoft.com/office/drawing/2014/main" val="2449817568"/>
                    </a:ext>
                  </a:extLst>
                </a:gridCol>
                <a:gridCol w="823591">
                  <a:extLst>
                    <a:ext uri="{9D8B030D-6E8A-4147-A177-3AD203B41FA5}">
                      <a16:colId xmlns:a16="http://schemas.microsoft.com/office/drawing/2014/main" val="689959268"/>
                    </a:ext>
                  </a:extLst>
                </a:gridCol>
                <a:gridCol w="662607">
                  <a:extLst>
                    <a:ext uri="{9D8B030D-6E8A-4147-A177-3AD203B41FA5}">
                      <a16:colId xmlns:a16="http://schemas.microsoft.com/office/drawing/2014/main" val="1421548141"/>
                    </a:ext>
                  </a:extLst>
                </a:gridCol>
                <a:gridCol w="598214">
                  <a:extLst>
                    <a:ext uri="{9D8B030D-6E8A-4147-A177-3AD203B41FA5}">
                      <a16:colId xmlns:a16="http://schemas.microsoft.com/office/drawing/2014/main" val="2220987331"/>
                    </a:ext>
                  </a:extLst>
                </a:gridCol>
                <a:gridCol w="597029">
                  <a:extLst>
                    <a:ext uri="{9D8B030D-6E8A-4147-A177-3AD203B41FA5}">
                      <a16:colId xmlns:a16="http://schemas.microsoft.com/office/drawing/2014/main" val="3626600394"/>
                    </a:ext>
                  </a:extLst>
                </a:gridCol>
                <a:gridCol w="794614">
                  <a:extLst>
                    <a:ext uri="{9D8B030D-6E8A-4147-A177-3AD203B41FA5}">
                      <a16:colId xmlns:a16="http://schemas.microsoft.com/office/drawing/2014/main" val="981775750"/>
                    </a:ext>
                  </a:extLst>
                </a:gridCol>
                <a:gridCol w="817151">
                  <a:extLst>
                    <a:ext uri="{9D8B030D-6E8A-4147-A177-3AD203B41FA5}">
                      <a16:colId xmlns:a16="http://schemas.microsoft.com/office/drawing/2014/main" val="3050004111"/>
                    </a:ext>
                  </a:extLst>
                </a:gridCol>
                <a:gridCol w="920181">
                  <a:extLst>
                    <a:ext uri="{9D8B030D-6E8A-4147-A177-3AD203B41FA5}">
                      <a16:colId xmlns:a16="http://schemas.microsoft.com/office/drawing/2014/main" val="357872444"/>
                    </a:ext>
                  </a:extLst>
                </a:gridCol>
              </a:tblGrid>
              <a:tr h="22447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Location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Genotypes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Mean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SD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CV %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Minimum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Maximum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Median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extLst>
                  <a:ext uri="{0D108BD9-81ED-4DB2-BD59-A6C34878D82A}">
                    <a16:rowId xmlns:a16="http://schemas.microsoft.com/office/drawing/2014/main" val="3601528686"/>
                  </a:ext>
                </a:extLst>
              </a:tr>
              <a:tr h="22447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Aurora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WW1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2211.56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664.98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30.07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1041.68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3293.12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2273.08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extLst>
                  <a:ext uri="{0D108BD9-81ED-4DB2-BD59-A6C34878D82A}">
                    <a16:rowId xmlns:a16="http://schemas.microsoft.com/office/drawing/2014/main" val="3520392685"/>
                  </a:ext>
                </a:extLst>
              </a:tr>
              <a:tr h="22447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Aurora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WW2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2237.07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688.59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30.78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1117.67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3190.21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2257.29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extLst>
                  <a:ext uri="{0D108BD9-81ED-4DB2-BD59-A6C34878D82A}">
                    <a16:rowId xmlns:a16="http://schemas.microsoft.com/office/drawing/2014/main" val="3629801106"/>
                  </a:ext>
                </a:extLst>
              </a:tr>
              <a:tr h="22447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Aurora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WW3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2256.90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757.02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33.54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925.26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3121.24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2514.45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extLst>
                  <a:ext uri="{0D108BD9-81ED-4DB2-BD59-A6C34878D82A}">
                    <a16:rowId xmlns:a16="http://schemas.microsoft.com/office/drawing/2014/main" val="395342787"/>
                  </a:ext>
                </a:extLst>
              </a:tr>
              <a:tr h="22447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Aurora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WW4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2015.32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549.02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27.24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1169.54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2892.84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2194.79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extLst>
                  <a:ext uri="{0D108BD9-81ED-4DB2-BD59-A6C34878D82A}">
                    <a16:rowId xmlns:a16="http://schemas.microsoft.com/office/drawing/2014/main" val="187131233"/>
                  </a:ext>
                </a:extLst>
              </a:tr>
              <a:tr h="22447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Aurora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WW5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2624.75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555.73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21.17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1844.98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3570.02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2638.75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extLst>
                  <a:ext uri="{0D108BD9-81ED-4DB2-BD59-A6C34878D82A}">
                    <a16:rowId xmlns:a16="http://schemas.microsoft.com/office/drawing/2014/main" val="2612512451"/>
                  </a:ext>
                </a:extLst>
              </a:tr>
              <a:tr h="22447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Aurora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WW6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2629.62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317.69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12.08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2104.33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3084.79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2623.09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extLst>
                  <a:ext uri="{0D108BD9-81ED-4DB2-BD59-A6C34878D82A}">
                    <a16:rowId xmlns:a16="http://schemas.microsoft.com/office/drawing/2014/main" val="1283122017"/>
                  </a:ext>
                </a:extLst>
              </a:tr>
              <a:tr h="22447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Aurora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WW7</a:t>
                      </a:r>
                      <a:endParaRPr lang="en-US" sz="18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2712.79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438.67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16.17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1690.80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3438.76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2717.14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extLst>
                  <a:ext uri="{0D108BD9-81ED-4DB2-BD59-A6C34878D82A}">
                    <a16:rowId xmlns:a16="http://schemas.microsoft.com/office/drawing/2014/main" val="3811002678"/>
                  </a:ext>
                </a:extLst>
              </a:tr>
              <a:tr h="22447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Aurora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WW8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2423.49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409.82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16.91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1762.15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2984.74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2439.25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extLst>
                  <a:ext uri="{0D108BD9-81ED-4DB2-BD59-A6C34878D82A}">
                    <a16:rowId xmlns:a16="http://schemas.microsoft.com/office/drawing/2014/main" val="3969708736"/>
                  </a:ext>
                </a:extLst>
              </a:tr>
              <a:tr h="22447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Aurora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WW9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2301.43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417.13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18.12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1690.26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2989.37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2201.43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extLst>
                  <a:ext uri="{0D108BD9-81ED-4DB2-BD59-A6C34878D82A}">
                    <a16:rowId xmlns:a16="http://schemas.microsoft.com/office/drawing/2014/main" val="3427180766"/>
                  </a:ext>
                </a:extLst>
              </a:tr>
              <a:tr h="22447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Aurora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WW10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2540.76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295.51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11.63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1989.72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3089.59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2568.22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extLst>
                  <a:ext uri="{0D108BD9-81ED-4DB2-BD59-A6C34878D82A}">
                    <a16:rowId xmlns:a16="http://schemas.microsoft.com/office/drawing/2014/main" val="1058481551"/>
                  </a:ext>
                </a:extLst>
              </a:tr>
              <a:tr h="22447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Dakota Lakes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WW1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2616.56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372.30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14.23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2221.10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3647.41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2528.93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extLst>
                  <a:ext uri="{0D108BD9-81ED-4DB2-BD59-A6C34878D82A}">
                    <a16:rowId xmlns:a16="http://schemas.microsoft.com/office/drawing/2014/main" val="996167635"/>
                  </a:ext>
                </a:extLst>
              </a:tr>
              <a:tr h="22447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Dakota Lakes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WW2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2436.56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337.92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13.87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1781.96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3082.27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2487.31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extLst>
                  <a:ext uri="{0D108BD9-81ED-4DB2-BD59-A6C34878D82A}">
                    <a16:rowId xmlns:a16="http://schemas.microsoft.com/office/drawing/2014/main" val="3219809039"/>
                  </a:ext>
                </a:extLst>
              </a:tr>
              <a:tr h="22447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Dakota Lakes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WW3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2621.93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291.49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11.12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2204.39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3082.55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2664.41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extLst>
                  <a:ext uri="{0D108BD9-81ED-4DB2-BD59-A6C34878D82A}">
                    <a16:rowId xmlns:a16="http://schemas.microsoft.com/office/drawing/2014/main" val="3641717795"/>
                  </a:ext>
                </a:extLst>
              </a:tr>
              <a:tr h="22447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Dakota Lakes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WW4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2471.39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359.40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14.54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1740.69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3023.78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2472.92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extLst>
                  <a:ext uri="{0D108BD9-81ED-4DB2-BD59-A6C34878D82A}">
                    <a16:rowId xmlns:a16="http://schemas.microsoft.com/office/drawing/2014/main" val="3279951584"/>
                  </a:ext>
                </a:extLst>
              </a:tr>
              <a:tr h="22447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Dakota Lakes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WW5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2456.19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300.07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12.22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2019.22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2971.61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2403.24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extLst>
                  <a:ext uri="{0D108BD9-81ED-4DB2-BD59-A6C34878D82A}">
                    <a16:rowId xmlns:a16="http://schemas.microsoft.com/office/drawing/2014/main" val="529453215"/>
                  </a:ext>
                </a:extLst>
              </a:tr>
              <a:tr h="22447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Dakota Lakes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WW6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2696.54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367.51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13.63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1799.39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3072.34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2808.30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extLst>
                  <a:ext uri="{0D108BD9-81ED-4DB2-BD59-A6C34878D82A}">
                    <a16:rowId xmlns:a16="http://schemas.microsoft.com/office/drawing/2014/main" val="1301121924"/>
                  </a:ext>
                </a:extLst>
              </a:tr>
              <a:tr h="22447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Dakota Lakes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WW7</a:t>
                      </a:r>
                      <a:endParaRPr lang="en-US" sz="1800" b="0" i="0" u="none" strike="noStrike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2604.55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300.02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11.52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2077.44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3005.00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2676.156088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extLst>
                  <a:ext uri="{0D108BD9-81ED-4DB2-BD59-A6C34878D82A}">
                    <a16:rowId xmlns:a16="http://schemas.microsoft.com/office/drawing/2014/main" val="56884293"/>
                  </a:ext>
                </a:extLst>
              </a:tr>
              <a:tr h="22447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Dakota Lakes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WW8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2352.55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310.48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13.20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1739.31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2638.82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2490.825116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extLst>
                  <a:ext uri="{0D108BD9-81ED-4DB2-BD59-A6C34878D82A}">
                    <a16:rowId xmlns:a16="http://schemas.microsoft.com/office/drawing/2014/main" val="3811657302"/>
                  </a:ext>
                </a:extLst>
              </a:tr>
              <a:tr h="22447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Dakota Lakes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WW9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2353.67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414.32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17.60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1654.07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3001.83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2445.445068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extLst>
                  <a:ext uri="{0D108BD9-81ED-4DB2-BD59-A6C34878D82A}">
                    <a16:rowId xmlns:a16="http://schemas.microsoft.com/office/drawing/2014/main" val="171106054"/>
                  </a:ext>
                </a:extLst>
              </a:tr>
              <a:tr h="224476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Dakota Lakes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WW10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2551.32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271.78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10.65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2164.07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>
                          <a:solidFill>
                            <a:srgbClr val="000000"/>
                          </a:solidFill>
                          <a:effectLst/>
                        </a:rPr>
                        <a:t>2919.61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2552.850195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9545" marR="69545" marT="9659" marB="0" anchor="ctr"/>
                </a:tc>
                <a:extLst>
                  <a:ext uri="{0D108BD9-81ED-4DB2-BD59-A6C34878D82A}">
                    <a16:rowId xmlns:a16="http://schemas.microsoft.com/office/drawing/2014/main" val="3524443008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4C9B54C-D73F-E616-0AE5-8E9C1AD2A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5324"/>
              </p:ext>
            </p:extLst>
          </p:nvPr>
        </p:nvGraphicFramePr>
        <p:xfrm>
          <a:off x="6366932" y="1443865"/>
          <a:ext cx="5734756" cy="1714500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855151">
                  <a:extLst>
                    <a:ext uri="{9D8B030D-6E8A-4147-A177-3AD203B41FA5}">
                      <a16:colId xmlns:a16="http://schemas.microsoft.com/office/drawing/2014/main" val="643864837"/>
                    </a:ext>
                  </a:extLst>
                </a:gridCol>
                <a:gridCol w="617024">
                  <a:extLst>
                    <a:ext uri="{9D8B030D-6E8A-4147-A177-3AD203B41FA5}">
                      <a16:colId xmlns:a16="http://schemas.microsoft.com/office/drawing/2014/main" val="3760640550"/>
                    </a:ext>
                  </a:extLst>
                </a:gridCol>
                <a:gridCol w="612419">
                  <a:extLst>
                    <a:ext uri="{9D8B030D-6E8A-4147-A177-3AD203B41FA5}">
                      <a16:colId xmlns:a16="http://schemas.microsoft.com/office/drawing/2014/main" val="3114659853"/>
                    </a:ext>
                  </a:extLst>
                </a:gridCol>
                <a:gridCol w="568295">
                  <a:extLst>
                    <a:ext uri="{9D8B030D-6E8A-4147-A177-3AD203B41FA5}">
                      <a16:colId xmlns:a16="http://schemas.microsoft.com/office/drawing/2014/main" val="333919297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95611580"/>
                    </a:ext>
                  </a:extLst>
                </a:gridCol>
                <a:gridCol w="1087235">
                  <a:extLst>
                    <a:ext uri="{9D8B030D-6E8A-4147-A177-3AD203B41FA5}">
                      <a16:colId xmlns:a16="http://schemas.microsoft.com/office/drawing/2014/main" val="1136833863"/>
                    </a:ext>
                  </a:extLst>
                </a:gridCol>
                <a:gridCol w="696409">
                  <a:extLst>
                    <a:ext uri="{9D8B030D-6E8A-4147-A177-3AD203B41FA5}">
                      <a16:colId xmlns:a16="http://schemas.microsoft.com/office/drawing/2014/main" val="2143770180"/>
                    </a:ext>
                  </a:extLst>
                </a:gridCol>
                <a:gridCol w="790223">
                  <a:extLst>
                    <a:ext uri="{9D8B030D-6E8A-4147-A177-3AD203B41FA5}">
                      <a16:colId xmlns:a16="http://schemas.microsoft.com/office/drawing/2014/main" val="5590937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 dirty="0">
                          <a:effectLst/>
                        </a:rPr>
                        <a:t>Location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N_Dose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Mean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SD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CV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Minimum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Maximum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Median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9533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Aurora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 dirty="0">
                          <a:effectLst/>
                          <a:highlight>
                            <a:srgbClr val="FFFF00"/>
                          </a:highlight>
                        </a:rPr>
                        <a:t>40lbs</a:t>
                      </a:r>
                      <a:endParaRPr lang="en-US" sz="1200" kern="100" dirty="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2424.38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453.93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18.72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1365.30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3293.12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2440.79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53857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Aurora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80lbs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2406.26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566.11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23.53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 dirty="0">
                          <a:effectLst/>
                        </a:rPr>
                        <a:t>1169.54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3438.76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2564.56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840025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Aurora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100lbs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2397.16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601.79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25.10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1041.68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3570.02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2359.45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52536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Aurora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130lbs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2353.69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608.28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25.84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 dirty="0">
                          <a:effectLst/>
                        </a:rPr>
                        <a:t>925.26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3108.74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2408.27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7870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Dakota Lakes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40lbs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2527.75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410.13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 dirty="0">
                          <a:effectLst/>
                        </a:rPr>
                        <a:t>16.22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1707.16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3647.41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2558.89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47155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Dakota Lakes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80lbs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2491.15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279.55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11.22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1814.10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2963.21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2534.02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59697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Dakota Lakes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 dirty="0">
                          <a:effectLst/>
                          <a:highlight>
                            <a:srgbClr val="FFFF00"/>
                          </a:highlight>
                        </a:rPr>
                        <a:t>100lbs</a:t>
                      </a:r>
                      <a:endParaRPr lang="en-US" sz="1200" kern="100" dirty="0">
                        <a:effectLst/>
                        <a:highlight>
                          <a:srgbClr val="FFFF00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 dirty="0">
                          <a:effectLst/>
                        </a:rPr>
                        <a:t>2592.47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312.38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12.05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1654.07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3082.55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2625.96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0349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Dakota Lakes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130lbs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2453.13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352.75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14.38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1739.31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>
                          <a:effectLst/>
                        </a:rPr>
                        <a:t>3072.34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0" dirty="0">
                          <a:effectLst/>
                        </a:rPr>
                        <a:t>2460.92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1207943"/>
                  </a:ext>
                </a:extLst>
              </a:tr>
            </a:tbl>
          </a:graphicData>
        </a:graphic>
      </p:graphicFrame>
      <p:sp>
        <p:nvSpPr>
          <p:cNvPr id="19" name="Title 3">
            <a:extLst>
              <a:ext uri="{FF2B5EF4-FFF2-40B4-BE49-F238E27FC236}">
                <a16:creationId xmlns:a16="http://schemas.microsoft.com/office/drawing/2014/main" id="{DFBBC0C1-3C19-5BB8-2706-44BC7311CB7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29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Descriptive Analyses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2AC1DD-15AC-29AB-F0D9-BDD2E2C54F03}"/>
              </a:ext>
            </a:extLst>
          </p:cNvPr>
          <p:cNvSpPr txBox="1"/>
          <p:nvPr/>
        </p:nvSpPr>
        <p:spPr>
          <a:xfrm>
            <a:off x="6309258" y="704217"/>
            <a:ext cx="5815008" cy="711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Table </a:t>
            </a:r>
            <a:r>
              <a:rPr lang="en-US" b="1" kern="100" dirty="0"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Descriptive statistics for grain yield (kg/ha) data of 10 wheat genotypes under four different nitrogen rates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349615-BD2E-4926-5A05-F365844FE70A}"/>
              </a:ext>
            </a:extLst>
          </p:cNvPr>
          <p:cNvSpPr txBox="1"/>
          <p:nvPr/>
        </p:nvSpPr>
        <p:spPr>
          <a:xfrm>
            <a:off x="67734" y="721035"/>
            <a:ext cx="6241524" cy="711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Table 1:</a:t>
            </a: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Descriptive statistics for grain yield (kg/ha) data of 10 wheat genotypes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1E480-2AD1-D1F8-E89F-CDA1DA5F86CA}"/>
              </a:ext>
            </a:extLst>
          </p:cNvPr>
          <p:cNvSpPr txBox="1"/>
          <p:nvPr/>
        </p:nvSpPr>
        <p:spPr>
          <a:xfrm>
            <a:off x="6366932" y="3328225"/>
            <a:ext cx="5733170" cy="2639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At Aurora, the top genotypes were WW7, WW6, and WW5.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At Dakota Lakes, the top were WW6, WW1, and WW7.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WW7  and WW6 performed consistently well in both locations.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At Aurora, the lowest nitrogen dose—40 </a:t>
            </a:r>
            <a:r>
              <a:rPr lang="en-US" sz="1600" dirty="0" err="1"/>
              <a:t>lbs</a:t>
            </a:r>
            <a:r>
              <a:rPr lang="en-US" sz="1600" dirty="0"/>
              <a:t>—produced the highest yield, and higher nitrogen decreased yield.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At Dakota Lakes, 100 </a:t>
            </a:r>
            <a:r>
              <a:rPr lang="en-US" sz="1600" dirty="0" err="1"/>
              <a:t>lbs</a:t>
            </a:r>
            <a:r>
              <a:rPr lang="en-US" sz="1600" dirty="0"/>
              <a:t> gave the highest yield, but all doses performed similarly.</a:t>
            </a:r>
          </a:p>
        </p:txBody>
      </p:sp>
    </p:spTree>
    <p:extLst>
      <p:ext uri="{BB962C8B-B14F-4D97-AF65-F5344CB8AC3E}">
        <p14:creationId xmlns:p14="http://schemas.microsoft.com/office/powerpoint/2010/main" val="252497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and blue lines&#10;&#10;AI-generated content may be incorrect.">
            <a:extLst>
              <a:ext uri="{FF2B5EF4-FFF2-40B4-BE49-F238E27FC236}">
                <a16:creationId xmlns:a16="http://schemas.microsoft.com/office/drawing/2014/main" id="{B90DA031-9C5E-303B-8B96-419EED448C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14" b="-3"/>
          <a:stretch>
            <a:fillRect/>
          </a:stretch>
        </p:blipFill>
        <p:spPr>
          <a:xfrm>
            <a:off x="102942" y="1071827"/>
            <a:ext cx="5970480" cy="4714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 descr="A graph of a chart&#10;&#10;AI-generated content may be incorrect.">
            <a:extLst>
              <a:ext uri="{FF2B5EF4-FFF2-40B4-BE49-F238E27FC236}">
                <a16:creationId xmlns:a16="http://schemas.microsoft.com/office/drawing/2014/main" id="{5C50A569-0DC2-7E21-2BA1-8715F1C96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67" y="1071827"/>
            <a:ext cx="5970480" cy="47143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B02C82F4-6074-8167-3B3B-FF810D3EBA5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9292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Box plots</a:t>
            </a:r>
          </a:p>
        </p:txBody>
      </p:sp>
    </p:spTree>
    <p:extLst>
      <p:ext uri="{BB962C8B-B14F-4D97-AF65-F5344CB8AC3E}">
        <p14:creationId xmlns:p14="http://schemas.microsoft.com/office/powerpoint/2010/main" val="89658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9468ED5-9543-8F0E-311D-C12FF5C26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33" y="1159353"/>
            <a:ext cx="5915932" cy="44369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F18F6BCF-2284-2A8E-9419-FC6F835E0DB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3099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Interaction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A9F3D-7A15-A79D-0B0C-E33E9B0074DA}"/>
              </a:ext>
            </a:extLst>
          </p:cNvPr>
          <p:cNvSpPr txBox="1"/>
          <p:nvPr/>
        </p:nvSpPr>
        <p:spPr>
          <a:xfrm>
            <a:off x="4450643" y="5755381"/>
            <a:ext cx="32907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Some variation, but WW7 stable</a:t>
            </a:r>
          </a:p>
        </p:txBody>
      </p:sp>
    </p:spTree>
    <p:extLst>
      <p:ext uri="{BB962C8B-B14F-4D97-AF65-F5344CB8AC3E}">
        <p14:creationId xmlns:p14="http://schemas.microsoft.com/office/powerpoint/2010/main" val="93663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hart of graphs and diagrams&#10;&#10;AI-generated content may be incorrect.">
            <a:extLst>
              <a:ext uri="{FF2B5EF4-FFF2-40B4-BE49-F238E27FC236}">
                <a16:creationId xmlns:a16="http://schemas.microsoft.com/office/drawing/2014/main" id="{83EE485E-E626-D938-7893-71FA57CD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9" y="1134533"/>
            <a:ext cx="5892800" cy="4159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chart of data on a grid&#10;&#10;AI-generated content may be incorrect.">
            <a:extLst>
              <a:ext uri="{FF2B5EF4-FFF2-40B4-BE49-F238E27FC236}">
                <a16:creationId xmlns:a16="http://schemas.microsoft.com/office/drawing/2014/main" id="{117D13B3-5B95-E4E3-D3C3-255618DD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521" y="1134534"/>
            <a:ext cx="5892800" cy="4159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27642E6-B99A-D6B8-F92A-C576C78E38DE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7337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Correlation plots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D8B7D-42B2-C905-CE3E-F79628F66FAA}"/>
              </a:ext>
            </a:extLst>
          </p:cNvPr>
          <p:cNvSpPr txBox="1"/>
          <p:nvPr/>
        </p:nvSpPr>
        <p:spPr>
          <a:xfrm>
            <a:off x="1283234" y="5517045"/>
            <a:ext cx="35356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Yield ↓ when protein 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Yield ↑ when grain nitrogen 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E315C-09F5-1246-8550-E07E86EF3DD6}"/>
              </a:ext>
            </a:extLst>
          </p:cNvPr>
          <p:cNvSpPr txBox="1"/>
          <p:nvPr/>
        </p:nvSpPr>
        <p:spPr>
          <a:xfrm>
            <a:off x="7373075" y="5486268"/>
            <a:ext cx="3535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Test weight had a + </a:t>
            </a:r>
            <a:r>
              <a:rPr lang="en-US" sz="1800" dirty="0" err="1"/>
              <a:t>ve</a:t>
            </a:r>
            <a:r>
              <a:rPr lang="en-US" sz="1800" dirty="0"/>
              <a:t>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Heading date- No association</a:t>
            </a:r>
          </a:p>
        </p:txBody>
      </p:sp>
    </p:spTree>
    <p:extLst>
      <p:ext uri="{BB962C8B-B14F-4D97-AF65-F5344CB8AC3E}">
        <p14:creationId xmlns:p14="http://schemas.microsoft.com/office/powerpoint/2010/main" val="178977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2631</TotalTime>
  <Words>2430</Words>
  <Application>Microsoft Office PowerPoint</Application>
  <PresentationFormat>Widescreen</PresentationFormat>
  <Paragraphs>516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Cambria Math</vt:lpstr>
      <vt:lpstr>Times New Roman</vt:lpstr>
      <vt:lpstr>Wingdings</vt:lpstr>
      <vt:lpstr>Office 2013 - 2022 Theme</vt:lpstr>
      <vt:lpstr>Wheat Genotypic Performance Under Variable Nitrogen Fertilization: A Comparative Study Across Two Locations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Singh, Mandeep</dc:creator>
  <cp:lastModifiedBy>Chaudhary, Ashish</cp:lastModifiedBy>
  <cp:revision>66</cp:revision>
  <dcterms:created xsi:type="dcterms:W3CDTF">2024-12-04T17:15:00Z</dcterms:created>
  <dcterms:modified xsi:type="dcterms:W3CDTF">2026-02-05T19:46:50Z</dcterms:modified>
</cp:coreProperties>
</file>